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y="6858000" cx="12192000"/>
  <p:notesSz cx="6858000" cy="9144000"/>
  <p:embeddedFontLst>
    <p:embeddedFont>
      <p:font typeface="Source Sans Pro"/>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9" roundtripDataSignature="AMtx7mjJq2i7PtZ6/NBmMRt6HroK+vxWH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3A82DEC-C420-4629-8CE8-0B225CE9FB0A}">
  <a:tblStyle styleId="{A3A82DEC-C420-4629-8CE8-0B225CE9FB0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SourceSansPro-regular.fntdata"/><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SourceSansPro-italic.fntdata"/><Relationship Id="rId12" Type="http://schemas.openxmlformats.org/officeDocument/2006/relationships/slide" Target="slides/slide7.xml"/><Relationship Id="rId56" Type="http://schemas.openxmlformats.org/officeDocument/2006/relationships/font" Target="fonts/SourceSansPro-bold.fntdata"/><Relationship Id="rId15" Type="http://schemas.openxmlformats.org/officeDocument/2006/relationships/slide" Target="slides/slide10.xml"/><Relationship Id="rId59" Type="http://customschemas.google.com/relationships/presentationmetadata" Target="metadata"/><Relationship Id="rId14" Type="http://schemas.openxmlformats.org/officeDocument/2006/relationships/slide" Target="slides/slide9.xml"/><Relationship Id="rId58" Type="http://schemas.openxmlformats.org/officeDocument/2006/relationships/font" Target="fonts/SourceSansPr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ableau.com/data-insights/reference-library/visual-analytics/charts/histograms" TargetMode="External"/><Relationship Id="rId3" Type="http://schemas.openxmlformats.org/officeDocument/2006/relationships/hyperlink" Target="https://www.tableau.com/data-insights/reference-library/visual-analytics/charts/histograms"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 name="Google Shape;297;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 name="Google Shape;314;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 name="Google Shape;354;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 name="Google Shape;380;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0" name="Google Shape;400;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a:solidFill>
                  <a:schemeClr val="dk1"/>
                </a:solidFill>
                <a:latin typeface="Calibri"/>
                <a:ea typeface="Calibri"/>
                <a:cs typeface="Calibri"/>
                <a:sym typeface="Calibri"/>
              </a:rPr>
              <a:t>Bar charts show a comparison of different values in subcategories. For example, bar charts can show how much money a small business spends by expense type. They can also show how many different items each department sold within a store across a consistent interval of time.</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401" name="Google Shape;401;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9" name="Google Shape;409;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3" name="Google Shape;423;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b="0" i="0" lang="en-US" sz="1200">
                <a:solidFill>
                  <a:schemeClr val="dk1"/>
                </a:solidFill>
                <a:latin typeface="Calibri"/>
                <a:ea typeface="Calibri"/>
                <a:cs typeface="Calibri"/>
                <a:sym typeface="Calibri"/>
              </a:rPr>
            </a:br>
            <a:endParaRPr b="0" i="0"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424" name="Google Shape;424;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 name="Google Shape;437;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a:solidFill>
                  <a:schemeClr val="dk1"/>
                </a:solidFill>
                <a:latin typeface="Calibri"/>
                <a:ea typeface="Calibri"/>
                <a:cs typeface="Calibri"/>
                <a:sym typeface="Calibri"/>
              </a:rPr>
              <a:t>The horizontal line should focus on a measurement with regularly occurring intervals. </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Usually, the horizontal line defines a length of time, but it can also focus on another form of measurement as well, so long as it meets the requirements </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Use color to identify deviations from the average or a target goal or to define individual members within a measured category. </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If you have outliers in your data set, the use of color can be a good way to make them stand out. </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Additionally, line charts do not require a zero baseline. </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This means it can be included or excluded depending on what the creator of the chart believes best tells the story within the data. </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The goal of an effective line chart is to emphasize changes and direction in your data, not display the size of the values themselves. </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If there are too many lines or colors on a chart, the visualization becomes confusing and difficult to read.</a:t>
            </a:r>
            <a:endParaRPr/>
          </a:p>
          <a:p>
            <a:pPr indent="0" lvl="0" marL="0" rtl="0" algn="l">
              <a:spcBef>
                <a:spcPts val="0"/>
              </a:spcBef>
              <a:spcAft>
                <a:spcPts val="0"/>
              </a:spcAft>
              <a:buNone/>
            </a:pPr>
            <a:br>
              <a:rPr lang="en-US"/>
            </a:br>
            <a:endParaRPr/>
          </a:p>
        </p:txBody>
      </p:sp>
      <p:sp>
        <p:nvSpPr>
          <p:cNvPr id="438" name="Google Shape;438;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2" name="Google Shape;452;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a:solidFill>
                  <a:schemeClr val="dk1"/>
                </a:solidFill>
                <a:latin typeface="Calibri"/>
                <a:ea typeface="Calibri"/>
                <a:cs typeface="Calibri"/>
                <a:sym typeface="Calibri"/>
              </a:rPr>
              <a:t>When deciding what chart type to use, remember that line charts can help users answer questions like the following:</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What patterns appear in the data over time?</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Is the data in an upward trend or a downward trend?</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Is one category performing better than other sets of data?</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Are we likely to meet our quarterly goal?</a:t>
            </a:r>
            <a:endParaRPr/>
          </a:p>
          <a:p>
            <a:pPr indent="0" lvl="0" marL="0" rtl="0" algn="l">
              <a:spcBef>
                <a:spcPts val="0"/>
              </a:spcBef>
              <a:spcAft>
                <a:spcPts val="0"/>
              </a:spcAft>
              <a:buNone/>
            </a:pPr>
            <a:r>
              <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Consider the stock market as another example. They often use line charts to support buying and selling decisions. </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Line charts can show the change in values for a particular stock at different intervals of time, from yearly to minute-by-minute. </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Even though the market is somewhat unpredictable, brokers are able to use line charts to help make determinations. </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They can see whether a stock is likely to continue on an upward or downward trend. </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Their ability to predict what will happen is aided, in part, by the human ability to infer directionality from the lines in the chart. </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This makes this chart type a powerful tool for identifying patterns and trends.</a:t>
            </a:r>
            <a:endParaRPr/>
          </a:p>
        </p:txBody>
      </p:sp>
      <p:sp>
        <p:nvSpPr>
          <p:cNvPr id="453" name="Google Shape;453;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0" name="Google Shape;460;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4" name="Google Shape;474;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a:solidFill>
                  <a:schemeClr val="dk1"/>
                </a:solidFill>
                <a:latin typeface="Calibri"/>
                <a:ea typeface="Calibri"/>
                <a:cs typeface="Calibri"/>
                <a:sym typeface="Calibri"/>
              </a:rPr>
              <a:t>A stacked bar chart can show extra detail within the overall measure. </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Stacked bar charts can also display parts of a whole through percentages. </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When the parts of the whole equal 100 percent of the total, users can better grasp the comparisons between categories.</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Take an office supplies store as an example. </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Different colored blocks in a bar representing revenue can represent types of sales opportunities. </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A red block might represent the contribution from office furniture while a yellow block might represent computer supplies.</a:t>
            </a:r>
            <a:endParaRPr/>
          </a:p>
        </p:txBody>
      </p:sp>
      <p:sp>
        <p:nvSpPr>
          <p:cNvPr id="475" name="Google Shape;475;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8" name="Google Shape;488;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a:solidFill>
                  <a:schemeClr val="dk1"/>
                </a:solidFill>
                <a:latin typeface="Calibri"/>
                <a:ea typeface="Calibri"/>
                <a:cs typeface="Calibri"/>
                <a:sym typeface="Calibri"/>
              </a:rPr>
              <a:t>A pie chart helps organize and show data as a percentage of a whole. </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True to the name, this kind of visualization uses a circle to represent the whole, and slices of that circle, or “pie”, to represent the specific categories that compose the whole.</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This type of chart helps the user compare the relationship between different dimensions (Ex. categories, products, individuals, countries, etc.) within a specific context. </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Usually, the chart splits the numerical data (measure) into percentages of the total sum.</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 Each slice represents the proportion of the value, and should be measured accordingly.</a:t>
            </a:r>
            <a:endParaRPr/>
          </a:p>
        </p:txBody>
      </p:sp>
      <p:sp>
        <p:nvSpPr>
          <p:cNvPr id="489" name="Google Shape;489;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5" name="Google Shape;495;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a:solidFill>
                  <a:schemeClr val="dk1"/>
                </a:solidFill>
                <a:latin typeface="Calibri"/>
                <a:ea typeface="Calibri"/>
                <a:cs typeface="Calibri"/>
                <a:sym typeface="Calibri"/>
              </a:rPr>
              <a:t>How do I read a Pie Chart?</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To read a pie chart, you must consider the area, arc length, and angle of every slice. </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Because it can be hard to compare the slices, meaningful organization is key. </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Slices in a pie chart should be organized in a coherent way, usually the biggest to smallest, to make it easier for the user to interpret. </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Start at the biggest piece and work your way down to the smallest to properly digest the data. </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The colors of the slices should match their respective blocks in the legend, so that viewers do not need to consult the legend as much.</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Generally, the whole (or total of the quantitative values or slices) is not listed within the pie chart. </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Typically, it can be listed in the text near the chart, the table explaining specific data measurements, or as a separate BAN in another dashboard.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96" name="Google Shape;496;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9" name="Google Shape;50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1" name="Google Shape;521;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a:solidFill>
                  <a:schemeClr val="dk1"/>
                </a:solidFill>
                <a:latin typeface="Calibri"/>
                <a:ea typeface="Calibri"/>
                <a:cs typeface="Calibri"/>
                <a:sym typeface="Calibri"/>
              </a:rPr>
              <a:t>Scatter plots are an effective way to investigate the relationship between different variables, showing if one variable is a good predictor of another, or if they tend to change independently. </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A scatter plot presents lots of distinct data points on a single chart. The chart can then be enhanced with analytics like cluster analysis or trend lines.</a:t>
            </a:r>
            <a:endParaRPr/>
          </a:p>
        </p:txBody>
      </p:sp>
      <p:sp>
        <p:nvSpPr>
          <p:cNvPr id="522" name="Google Shape;522;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0" name="Google Shape;530;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a:solidFill>
                  <a:schemeClr val="dk1"/>
                </a:solidFill>
                <a:latin typeface="Calibri"/>
                <a:ea typeface="Calibri"/>
                <a:cs typeface="Calibri"/>
                <a:sym typeface="Calibri"/>
              </a:rPr>
              <a:t>Bubble Chart</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Although bubbles aren’t technically their own type of visualization, using them as a technique adds detail to scatter plots or maps to show the relationship between three or more measures. Varying the size and color of circles creates visually compelling charts that present large volumes of data at once.</a:t>
            </a:r>
            <a:endParaRPr/>
          </a:p>
        </p:txBody>
      </p:sp>
      <p:sp>
        <p:nvSpPr>
          <p:cNvPr id="531" name="Google Shape;531;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9" name="Google Shape;539;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0" name="Google Shape;540;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2" name="Google Shape;552;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sng">
                <a:solidFill>
                  <a:schemeClr val="dk1"/>
                </a:solidFill>
                <a:latin typeface="Calibri"/>
                <a:ea typeface="Calibri"/>
                <a:cs typeface="Calibri"/>
                <a:sym typeface="Calibri"/>
                <a:hlinkClick r:id="rId2">
                  <a:extLst>
                    <a:ext uri="{A12FA001-AC4F-418D-AE19-62706E023703}">
                      <ahyp:hlinkClr val="tx"/>
                    </a:ext>
                  </a:extLst>
                </a:hlinkClick>
              </a:rPr>
              <a:t>Histogram</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US" sz="1200" u="sng" strike="noStrike">
                <a:solidFill>
                  <a:schemeClr val="dk1"/>
                </a:solidFill>
                <a:latin typeface="Calibri"/>
                <a:ea typeface="Calibri"/>
                <a:cs typeface="Calibri"/>
                <a:sym typeface="Calibri"/>
                <a:hlinkClick r:id="rId3">
                  <a:extLst>
                    <a:ext uri="{A12FA001-AC4F-418D-AE19-62706E023703}">
                      <ahyp:hlinkClr val="tx"/>
                    </a:ext>
                  </a:extLst>
                </a:hlinkClick>
              </a:rPr>
              <a:t>Histograms split a single continuous measure into bins, or groups, to analyze distribution.</a:t>
            </a:r>
            <a:endParaRPr b="0" i="0"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US" sz="1200">
                <a:solidFill>
                  <a:schemeClr val="dk1"/>
                </a:solidFill>
                <a:latin typeface="Calibri"/>
                <a:ea typeface="Calibri"/>
                <a:cs typeface="Calibri"/>
                <a:sym typeface="Calibri"/>
              </a:rPr>
              <a:t>Histograms are a specific variation of bar charts, and provide a way to show distributions of data.</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Unlike bar charts, histograms do not support comparisons between two or more categories. </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These charts make it easy to analyze distribution of the numbers, and the largest frequencies. </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They make it easy to perform statistical analysis, especially when it comes to analyzing population data (Ex. age, sex, ethnicity).</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Bins are measured by the number of occurrences within each range of values. </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This count will alter the appearance of the view depending on where the values from the data are concentrated.</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 When the values are concentrated on one side or the other of the middle it is called skew. O</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the ways the data could display are called:</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Bimodal distribution - which has two peaks</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Plateau Distribution - which rises to a certain level and stays there for most of the bins</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Edge Peak Distribution - which looks like a normal frequency distribution, except one bin at the end is higher than the rest, serving as a sort of tail</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The x-axis used on a histogram functions as the width of the bars, while the y-axis functions as the height. Unless a particular category has no frequency at all, there should be no spaces between bars.</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There are two primary ways of displaying data in a histogram: Count of values within bins, and Density of values (% of Total).</a:t>
            </a:r>
            <a:endParaRPr/>
          </a:p>
          <a:p>
            <a:pPr indent="0" lvl="0" marL="0" rtl="0" algn="l">
              <a:spcBef>
                <a:spcPts val="0"/>
              </a:spcBef>
              <a:spcAft>
                <a:spcPts val="0"/>
              </a:spcAft>
              <a:buNone/>
            </a:pPr>
            <a:r>
              <a:t/>
            </a:r>
            <a:endParaRPr/>
          </a:p>
        </p:txBody>
      </p:sp>
      <p:sp>
        <p:nvSpPr>
          <p:cNvPr id="553" name="Google Shape;553;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9" name="Google Shape;559;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a:solidFill>
                  <a:schemeClr val="dk1"/>
                </a:solidFill>
                <a:latin typeface="Calibri"/>
                <a:ea typeface="Calibri"/>
                <a:cs typeface="Calibri"/>
                <a:sym typeface="Calibri"/>
              </a:rPr>
              <a:t>Histograms split a single continuous measure into bins, or groups, that represent a specific range of values. </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Data points are then grouped into these equally sized bins. </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The bins are then displayed visually as bars stacked next to each other. </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 x-axis used on a histogram functions as the width of the bars, while the y-axis functions as the height. </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Unless a particular category has no frequency at all, there should be no spaces between bars.</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There are two primary ways of displaying data in a histogram: Count of values within bins, and Density of values (% of Total).</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Example To measure the scores of Olympic divers, one bin could contain scores between 2 and 4, the next between 4 and 6 and another the scores between 6 and 8.</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For data sets that impact customers, consumers, or clients, histograms can be used to measure satisfaction. </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Some customers may feel their needs aren’t being met and might score the process with a low number, while others score it with a high number. </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A histogram can help you find the average and determine if the process itself needs improvement.</a:t>
            </a:r>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US"/>
              <a:t>You should use a histogram if:</a:t>
            </a:r>
            <a:endParaRPr/>
          </a:p>
          <a:p>
            <a:pPr indent="0" lvl="0" marL="0" rtl="0" algn="l">
              <a:spcBef>
                <a:spcPts val="0"/>
              </a:spcBef>
              <a:spcAft>
                <a:spcPts val="0"/>
              </a:spcAft>
              <a:buNone/>
            </a:pPr>
            <a:r>
              <a:rPr lang="en-US"/>
              <a:t>You would like to explore how members within a category in a dataset are distributed. i.e. </a:t>
            </a:r>
            <a:r>
              <a:rPr i="1" lang="en-US"/>
              <a:t>The breakdown of salaries within an organization with the ability to see how balanced your pay scale is, or the count of bank members that have X amount of dollars in their accounts</a:t>
            </a:r>
            <a:endParaRPr/>
          </a:p>
          <a:p>
            <a:pPr indent="0" lvl="0" marL="0" rtl="0" algn="l">
              <a:spcBef>
                <a:spcPts val="0"/>
              </a:spcBef>
              <a:spcAft>
                <a:spcPts val="0"/>
              </a:spcAft>
              <a:buNone/>
            </a:pPr>
            <a:r>
              <a:t/>
            </a:r>
            <a:endParaRPr i="1"/>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60" name="Google Shape;560;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7" name="Google Shape;567;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US" sz="1200">
                <a:solidFill>
                  <a:schemeClr val="dk1"/>
                </a:solidFill>
                <a:latin typeface="Calibri"/>
                <a:ea typeface="Calibri"/>
                <a:cs typeface="Calibri"/>
                <a:sym typeface="Calibri"/>
              </a:rPr>
              <a:t>How to read Box and Whisker Plots</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Box and whisker plots portray the distribution of your data, outliers, and the median. </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The box within the chart displays where around 50 percent of the data points fall. </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It summarizes a data set in five marks. </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The mark with the greatest value is called the maximum. </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It will likely fall far outside the box. </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The mark with the lowest value is called the minimum. </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It will likely fall outside the box on the opposite side as the maximum.</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The box itself contains the lower quartile, the upper quartile, and the median in the center. </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The median is the value separating the higher half from the lower half of a data sample, a population, or a probability distribution. </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You can think of the median as "the middle" value in a set of numbers based on a count of your values rather than the middle based on numeric value. </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These sections help the viewer see where the median falls within the distribution. </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The lower quartile is the 25th percentile, while the upper quartile is the 75th percentile. </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The median is the middle, but it helps give a better sense of what to expect from these measurements. </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The whiskers (the lines extending from the box on both sides) typically extend to 1.5* the Interquartile Range (the box) to set a boundary beyond which would be considered outliers. </a:t>
            </a:r>
            <a:endParaRPr/>
          </a:p>
        </p:txBody>
      </p:sp>
      <p:sp>
        <p:nvSpPr>
          <p:cNvPr id="568" name="Google Shape;568;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7" name="Google Shape;577;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They allow for users to determine where the majority of the points land at a glance. </a:t>
            </a:r>
            <a:endParaRPr/>
          </a:p>
          <a:p>
            <a:pPr indent="0" lvl="0" marL="0" rtl="0" algn="l">
              <a:spcBef>
                <a:spcPts val="0"/>
              </a:spcBef>
              <a:spcAft>
                <a:spcPts val="0"/>
              </a:spcAft>
              <a:buNone/>
            </a:pPr>
            <a:r>
              <a:rPr lang="en-US"/>
              <a:t>They are even more useful when comparing distributions between members of a category in your data. </a:t>
            </a:r>
            <a:endParaRPr/>
          </a:p>
          <a:p>
            <a:pPr indent="0" lvl="0" marL="0" rtl="0" algn="l">
              <a:spcBef>
                <a:spcPts val="0"/>
              </a:spcBef>
              <a:spcAft>
                <a:spcPts val="0"/>
              </a:spcAft>
              <a:buNone/>
            </a:pPr>
            <a:r>
              <a:t/>
            </a:r>
            <a:endParaRPr/>
          </a:p>
        </p:txBody>
      </p:sp>
      <p:sp>
        <p:nvSpPr>
          <p:cNvPr id="578" name="Google Shape;578;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5" name="Google Shape;585;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6" name="Google Shape;586;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5" name="Google Shape;605;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a:solidFill>
                  <a:schemeClr val="dk1"/>
                </a:solidFill>
                <a:latin typeface="Calibri"/>
                <a:ea typeface="Calibri"/>
                <a:cs typeface="Calibri"/>
                <a:sym typeface="Calibri"/>
              </a:rPr>
              <a:t>TWhat is a Table? How Do I Use It?</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Like most charts, a table organizes data by axis. The rows are the x-axis and columns are the y-axis. Common convention, because tables are read, uses the x-axis to display the categories. The y-axis displays the values within each measure, with the columns being labeled to clearly indicate their meaning. Unlike most charts, tables can display qualitative data in an organized manner and highlight relationships between them.</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606" name="Google Shape;606;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2" name="Google Shape;612;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b="0" i="0" lang="en-US" sz="1200">
                <a:solidFill>
                  <a:schemeClr val="dk1"/>
                </a:solidFill>
                <a:latin typeface="Calibri"/>
                <a:ea typeface="Calibri"/>
                <a:cs typeface="Calibri"/>
                <a:sym typeface="Calibri"/>
              </a:rPr>
            </a:br>
            <a:endParaRPr b="0" i="0"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613" name="Google Shape;613;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8" name="Google Shape;628;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8" name="Google Shape;648;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9" name="Google Shape;649;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4" name="Google Shape;664;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p:txBody>
      </p:sp>
      <p:sp>
        <p:nvSpPr>
          <p:cNvPr id="665" name="Google Shape;665;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1" name="Google Shape;671;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t>By layering in a tooltip, you can dig into the city level without leaving the view. In this case, we see that Montana has a 32.8% profit ratio overall, which we can visually compare to other states through the use of color.</a:t>
            </a:r>
            <a:endParaRPr sz="11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72" name="Google Shape;672;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5" name="Google Shape;685;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p:txBody>
      </p:sp>
      <p:sp>
        <p:nvSpPr>
          <p:cNvPr id="686" name="Google Shape;686;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2" name="Google Shape;692;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a:solidFill>
                  <a:schemeClr val="dk1"/>
                </a:solidFill>
                <a:latin typeface="Calibri"/>
                <a:ea typeface="Calibri"/>
                <a:cs typeface="Calibri"/>
                <a:sym typeface="Calibri"/>
              </a:rPr>
              <a:t>How do I read a Tree Map?</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(Color can represent dimensions such as categories) or measures (such as KPIs). If used to represent a KPI, a darker color may highlight extremes, high or low. </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For dimensions, a user might use a categorical palette, assigning a different color for each available shipping mode. </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For measures, a continuous color palette would show a company’s sales numbers or profit.</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When analyzing a tree map for insights, the largest box shows the largest part of the whole, while the smallest box shows the smallest part.</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 For a deeper analysis, These boxes can be nested to show many categories. For example, a box within the “office expenses” data set might display “percentage spent on furniture.” A box nested within that box might display “percentage spent on desks.”</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What type of analysis does a tree map support?</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Treemaps best depict data that needs to show a part-to-whole relationship. </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Percentages of a measure for each dimension are displayed as squares that, when added together, comprise the whole. </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Using our Superstore dataset, we can divide the total number of sales into categories. Adding the Product Sub-Category dimension would create “seating,” “tables,” and “lamps”. In this example, three specific items of furniture that fall under their respective categories become smaller nested squares.</a:t>
            </a:r>
            <a:endParaRPr/>
          </a:p>
          <a:p>
            <a:pPr indent="0" lvl="0" marL="0" rtl="0" algn="l">
              <a:spcBef>
                <a:spcPts val="0"/>
              </a:spcBef>
              <a:spcAft>
                <a:spcPts val="0"/>
              </a:spcAft>
              <a:buNone/>
            </a:pPr>
            <a:r>
              <a:t/>
            </a:r>
            <a:endParaRPr/>
          </a:p>
        </p:txBody>
      </p:sp>
      <p:sp>
        <p:nvSpPr>
          <p:cNvPr id="693" name="Google Shape;693;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6" name="Google Shape;706;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a:solidFill>
                  <a:schemeClr val="dk1"/>
                </a:solidFill>
                <a:latin typeface="Calibri"/>
                <a:ea typeface="Calibri"/>
                <a:cs typeface="Calibri"/>
                <a:sym typeface="Calibri"/>
              </a:rPr>
              <a:t>Heatmaps present patterns, trends, and relationships within the data. </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They use color and size from two on the same or different measures. </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For example, while using color to help identify changes to a measure in a heatmap, the creator might reinforce its importance by keying the same measure to size. </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To identify trends you’ll want to ask yourself: where is my point of interest in relation to the lightest, palest color on the heatmap? Is there an increase in the size of the shape used at a certain time or place in the map? The answers to these questions could indicate a relationship or trend forming within the data.</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Heatmaps work best for presenting trends in dimensions that have more variables. </a:t>
            </a:r>
            <a:endParaRPr/>
          </a:p>
          <a:p>
            <a:pPr indent="0" lvl="0" marL="0" rtl="0" algn="l">
              <a:spcBef>
                <a:spcPts val="0"/>
              </a:spcBef>
              <a:spcAft>
                <a:spcPts val="0"/>
              </a:spcAft>
              <a:buNone/>
            </a:pPr>
            <a:r>
              <a:rPr b="1" lang="en-US"/>
              <a:t>Example</a:t>
            </a:r>
            <a:r>
              <a:rPr lang="en-US"/>
              <a:t> </a:t>
            </a:r>
            <a:endParaRPr/>
          </a:p>
          <a:p>
            <a:pPr indent="0" lvl="1" marL="457200" rtl="0" algn="l">
              <a:spcBef>
                <a:spcPts val="0"/>
              </a:spcBef>
              <a:spcAft>
                <a:spcPts val="0"/>
              </a:spcAft>
              <a:buNone/>
            </a:pPr>
            <a:r>
              <a:rPr lang="en-US"/>
              <a:t>A hospital can have many patients come in and out at the same time. The hospital may want to know whether these patients are scheduled or are emergency visits? </a:t>
            </a:r>
            <a:endParaRPr/>
          </a:p>
          <a:p>
            <a:pPr indent="0" lvl="1" marL="457200" rtl="0" algn="l">
              <a:spcBef>
                <a:spcPts val="0"/>
              </a:spcBef>
              <a:spcAft>
                <a:spcPts val="0"/>
              </a:spcAft>
              <a:buNone/>
            </a:pPr>
            <a:r>
              <a:rPr lang="en-US"/>
              <a:t>A heatmap can make that distinction with unique rows or columns for each type of appointment. </a:t>
            </a:r>
            <a:endParaRPr/>
          </a:p>
          <a:p>
            <a:pPr indent="0" lvl="1" marL="457200" rtl="0" algn="l">
              <a:spcBef>
                <a:spcPts val="0"/>
              </a:spcBef>
              <a:spcAft>
                <a:spcPts val="0"/>
              </a:spcAft>
              <a:buNone/>
            </a:pPr>
            <a:r>
              <a:rPr lang="en-US"/>
              <a:t>They can show hospital peak hours, and patient volume with color and size</a:t>
            </a:r>
            <a:endParaRPr/>
          </a:p>
        </p:txBody>
      </p:sp>
      <p:sp>
        <p:nvSpPr>
          <p:cNvPr id="707" name="Google Shape;707;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3" name="Google Shape;713;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a:solidFill>
                  <a:schemeClr val="dk1"/>
                </a:solidFill>
                <a:latin typeface="Calibri"/>
                <a:ea typeface="Calibri"/>
                <a:cs typeface="Calibri"/>
                <a:sym typeface="Calibri"/>
              </a:rPr>
              <a:t>Because a heatmap is still the best solution for this much information, we will keep the chart type but will reorganize fields to make it easy to compare subcategories for each Year/Region combination.</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 We’ll also change the shape to one that is easier for our eyes to compare across space (square). </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Last, we will put descriptors in the title making it easier to identify what the encoding of size and color mean in the view. Here is the proposed alternative:</a:t>
            </a:r>
            <a:endParaRPr/>
          </a:p>
        </p:txBody>
      </p:sp>
      <p:sp>
        <p:nvSpPr>
          <p:cNvPr id="714" name="Google Shape;714;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7" name="Google Shape;727;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8" name="Google Shape;728;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9" name="Google Shape;749;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a:solidFill>
                  <a:schemeClr val="dk1"/>
                </a:solidFill>
                <a:latin typeface="Calibri"/>
                <a:ea typeface="Calibri"/>
                <a:cs typeface="Calibri"/>
                <a:sym typeface="Calibri"/>
              </a:rPr>
              <a:t>Know your audience</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Ask yourself: who am I designing this for, why do they need it, and what is their level of understanding with the subject matter and data?</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Use the sweet spot</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Most people instinctively start scanning a screen in the upper left-hand corner. Put your most valuable data point there.</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Give direction</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Don't assume your audience knows where to start interacting with your dashboard. Provide guidance or instructions of how to get started.</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One dashboard does not tell all</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Trying to cover every business challenge with one dashboard can result in information overload for viewers. Remember: you can always create additional dashboards.</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Limit views &amp; colors</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Stick with two or three main views and only use colors when meaningful. Too many views and colors can create visual overload and get in the way of analysis.</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Format tooltips</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Tooltips can add great context or information for the viewer without taking up any precious real estate. Using tooltips helps to build interactivity and reinforce your data’s story. For example, when you hover over a mark, you get information just about that mark.</a:t>
            </a:r>
            <a:endParaRPr/>
          </a:p>
          <a:p>
            <a:pPr indent="0" lvl="0" marL="0" rtl="0" algn="l">
              <a:spcBef>
                <a:spcPts val="0"/>
              </a:spcBef>
              <a:spcAft>
                <a:spcPts val="0"/>
              </a:spcAft>
              <a:buNone/>
            </a:pPr>
            <a:r>
              <a:t/>
            </a:r>
            <a:endParaRPr/>
          </a:p>
        </p:txBody>
      </p:sp>
      <p:sp>
        <p:nvSpPr>
          <p:cNvPr id="750" name="Google Shape;750;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7" name="Google Shape;757;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Homework</a:t>
            </a:r>
            <a:endParaRPr/>
          </a:p>
        </p:txBody>
      </p:sp>
      <p:sp>
        <p:nvSpPr>
          <p:cNvPr id="763" name="Google Shape;763;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9" name="Google Shape;769;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0" name="Google Shape;770;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If the idea of data literacy makes you nervous, think about times you have successfully solved problems.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Have you ever wanted to:</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Recreate a favorite meal without having a recipe?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Figure out whether adopting a certain pet would be a good fit for your lifestyle?</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Understand how to care for a loved one who was feeling ill?</a:t>
            </a:r>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What did you do?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You started with a question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 then used a variety of methods to collect facts to help you answer that question.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You may have noticed that answering one question led to additional questions and the need for additional facts.</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 Once you answered all your questions, you probably implemented the answers in a solution and communicated that solution with others. </a:t>
            </a:r>
            <a:endParaRPr/>
          </a:p>
          <a:p>
            <a:pPr indent="0" lvl="0" marL="0" rtl="0" algn="l">
              <a:spcBef>
                <a:spcPts val="0"/>
              </a:spcBef>
              <a:spcAft>
                <a:spcPts val="0"/>
              </a:spcAft>
              <a:buNone/>
            </a:pPr>
            <a:r>
              <a:t/>
            </a:r>
            <a:endParaRPr/>
          </a:p>
        </p:txBody>
      </p:sp>
      <p:sp>
        <p:nvSpPr>
          <p:cNvPr id="214" name="Google Shape;214;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first question is broad; there's no clear criteria for what counts as "good." </a:t>
            </a:r>
            <a:endParaRPr/>
          </a:p>
          <a:p>
            <a:pPr indent="0" lvl="0" marL="0" rtl="0" algn="l">
              <a:spcBef>
                <a:spcPts val="0"/>
              </a:spcBef>
              <a:spcAft>
                <a:spcPts val="0"/>
              </a:spcAft>
              <a:buNone/>
            </a:pPr>
            <a:r>
              <a:rPr lang="en-US"/>
              <a:t>The second question is much more specific. It uses clearly defined terms and narrows its focus to a specific population. </a:t>
            </a:r>
            <a:endParaRPr/>
          </a:p>
          <a:p>
            <a:pPr indent="0" lvl="0" marL="0" rtl="0" algn="l">
              <a:spcBef>
                <a:spcPts val="0"/>
              </a:spcBef>
              <a:spcAft>
                <a:spcPts val="0"/>
              </a:spcAft>
              <a:buNone/>
            </a:pPr>
            <a:r>
              <a:rPr lang="en-US"/>
              <a:t>You could easily explore data to answer the second question than the first.</a:t>
            </a:r>
            <a:endParaRPr/>
          </a:p>
          <a:p>
            <a:pPr indent="0" lvl="0" marL="0" rtl="0" algn="l">
              <a:spcBef>
                <a:spcPts val="0"/>
              </a:spcBef>
              <a:spcAft>
                <a:spcPts val="0"/>
              </a:spcAft>
              <a:buNone/>
            </a:pPr>
            <a:r>
              <a:t/>
            </a:r>
            <a:endParaRPr/>
          </a:p>
        </p:txBody>
      </p:sp>
      <p:sp>
        <p:nvSpPr>
          <p:cNvPr id="221" name="Google Shape;221;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000">
                <a:solidFill>
                  <a:schemeClr val="dk1"/>
                </a:solidFill>
                <a:latin typeface="Calibri"/>
                <a:ea typeface="Calibri"/>
                <a:cs typeface="Calibri"/>
                <a:sym typeface="Calibri"/>
              </a:rPr>
              <a:t>Skill in the practices of data analysis</a:t>
            </a:r>
            <a:endParaRPr sz="2000">
              <a:solidFill>
                <a:schemeClr val="dk1"/>
              </a:solidFill>
              <a:latin typeface="Calibri"/>
              <a:ea typeface="Calibri"/>
              <a:cs typeface="Calibri"/>
              <a:sym typeface="Calibri"/>
            </a:endParaRPr>
          </a:p>
          <a:p>
            <a:pPr indent="0" lvl="0" marL="0" rtl="0" algn="l">
              <a:spcBef>
                <a:spcPts val="0"/>
              </a:spcBef>
              <a:spcAft>
                <a:spcPts val="0"/>
              </a:spcAft>
              <a:buNone/>
            </a:pPr>
            <a:r>
              <a:rPr lang="en-US" sz="2000">
                <a:solidFill>
                  <a:schemeClr val="dk1"/>
                </a:solidFill>
                <a:latin typeface="Calibri"/>
                <a:ea typeface="Calibri"/>
                <a:cs typeface="Calibri"/>
                <a:sym typeface="Calibri"/>
              </a:rPr>
              <a:t>The </a:t>
            </a:r>
            <a:r>
              <a:rPr b="1" lang="en-US" sz="2000">
                <a:solidFill>
                  <a:schemeClr val="dk1"/>
                </a:solidFill>
                <a:latin typeface="Calibri"/>
                <a:ea typeface="Calibri"/>
                <a:cs typeface="Calibri"/>
                <a:sym typeface="Calibri"/>
              </a:rPr>
              <a:t>skills of data analysis</a:t>
            </a:r>
            <a:r>
              <a:rPr lang="en-US" sz="2000">
                <a:solidFill>
                  <a:schemeClr val="dk1"/>
                </a:solidFill>
                <a:latin typeface="Calibri"/>
                <a:ea typeface="Calibri"/>
                <a:cs typeface="Calibri"/>
                <a:sym typeface="Calibri"/>
              </a:rPr>
              <a:t> can be developed through training, experience, and lots of practice.</a:t>
            </a:r>
            <a:endParaRPr/>
          </a:p>
          <a:p>
            <a:pPr indent="0" lvl="0" marL="0" rtl="0" algn="l">
              <a:spcBef>
                <a:spcPts val="0"/>
              </a:spcBef>
              <a:spcAft>
                <a:spcPts val="0"/>
              </a:spcAft>
              <a:buNone/>
            </a:pPr>
            <a:r>
              <a:t/>
            </a:r>
            <a:endParaRPr/>
          </a:p>
        </p:txBody>
      </p:sp>
      <p:sp>
        <p:nvSpPr>
          <p:cNvPr id="228" name="Google Shape;228;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66" name="Google Shape;266;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5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Source Sans Pro"/>
              <a:buNone/>
              <a:defRPr b="1" sz="6000" cap="none">
                <a:latin typeface="Source Sans Pro"/>
                <a:ea typeface="Source Sans Pro"/>
                <a:cs typeface="Source Sans Pro"/>
                <a:sym typeface="Source Sans Pr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5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cap="none"/>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grpSp>
        <p:nvGrpSpPr>
          <p:cNvPr id="18" name="Google Shape;18;p51"/>
          <p:cNvGrpSpPr/>
          <p:nvPr/>
        </p:nvGrpSpPr>
        <p:grpSpPr>
          <a:xfrm>
            <a:off x="10999564" y="5987064"/>
            <a:ext cx="1054465" cy="469689"/>
            <a:chOff x="9841624" y="4115729"/>
            <a:chExt cx="602169" cy="268223"/>
          </a:xfrm>
        </p:grpSpPr>
        <p:sp>
          <p:nvSpPr>
            <p:cNvPr id="19" name="Google Shape;19;p51"/>
            <p:cNvSpPr/>
            <p:nvPr/>
          </p:nvSpPr>
          <p:spPr>
            <a:xfrm>
              <a:off x="9841624" y="4115729"/>
              <a:ext cx="202882" cy="268223"/>
            </a:xfrm>
            <a:custGeom>
              <a:rect b="b" l="l" r="r" t="t"/>
              <a:pathLst>
                <a:path extrusionOk="0" h="268223" w="202882">
                  <a:moveTo>
                    <a:pt x="20765"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0" name="Google Shape;20;p51"/>
            <p:cNvSpPr/>
            <p:nvPr/>
          </p:nvSpPr>
          <p:spPr>
            <a:xfrm>
              <a:off x="9941445" y="4115729"/>
              <a:ext cx="202882" cy="268223"/>
            </a:xfrm>
            <a:custGeom>
              <a:rect b="b" l="l" r="r" t="t"/>
              <a:pathLst>
                <a:path extrusionOk="0" h="268223" w="202882">
                  <a:moveTo>
                    <a:pt x="20765"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1" name="Google Shape;21;p51"/>
            <p:cNvSpPr/>
            <p:nvPr/>
          </p:nvSpPr>
          <p:spPr>
            <a:xfrm>
              <a:off x="10041267"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2" name="Google Shape;22;p51"/>
            <p:cNvSpPr/>
            <p:nvPr/>
          </p:nvSpPr>
          <p:spPr>
            <a:xfrm>
              <a:off x="10141090"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3" name="Google Shape;23;p51"/>
            <p:cNvSpPr/>
            <p:nvPr/>
          </p:nvSpPr>
          <p:spPr>
            <a:xfrm>
              <a:off x="10240911"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sp>
        <p:nvSpPr>
          <p:cNvPr id="24" name="Google Shape;24;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7" name="Google Shape;27;p51"/>
          <p:cNvSpPr/>
          <p:nvPr/>
        </p:nvSpPr>
        <p:spPr>
          <a:xfrm>
            <a:off x="320736" y="652894"/>
            <a:ext cx="319941" cy="319941"/>
          </a:xfrm>
          <a:prstGeom prst="ellipse">
            <a:avLst/>
          </a:prstGeom>
          <a:solidFill>
            <a:srgbClr val="E3EEF0"/>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5" name="Shape 135"/>
        <p:cNvGrpSpPr/>
        <p:nvPr/>
      </p:nvGrpSpPr>
      <p:grpSpPr>
        <a:xfrm>
          <a:off x="0" y="0"/>
          <a:ext cx="0" cy="0"/>
          <a:chOff x="0" y="0"/>
          <a:chExt cx="0" cy="0"/>
        </a:xfrm>
      </p:grpSpPr>
      <p:sp>
        <p:nvSpPr>
          <p:cNvPr id="136" name="Google Shape;136;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7" name="Google Shape;137;p6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138" name="Google Shape;138;p60"/>
          <p:cNvGrpSpPr/>
          <p:nvPr/>
        </p:nvGrpSpPr>
        <p:grpSpPr>
          <a:xfrm>
            <a:off x="10999564" y="5987064"/>
            <a:ext cx="1054465" cy="469689"/>
            <a:chOff x="9841624" y="4115729"/>
            <a:chExt cx="602169" cy="268223"/>
          </a:xfrm>
        </p:grpSpPr>
        <p:sp>
          <p:nvSpPr>
            <p:cNvPr id="139" name="Google Shape;139;p60"/>
            <p:cNvSpPr/>
            <p:nvPr/>
          </p:nvSpPr>
          <p:spPr>
            <a:xfrm>
              <a:off x="9841624" y="4115729"/>
              <a:ext cx="202882" cy="268223"/>
            </a:xfrm>
            <a:custGeom>
              <a:rect b="b" l="l" r="r" t="t"/>
              <a:pathLst>
                <a:path extrusionOk="0" h="268223" w="202882">
                  <a:moveTo>
                    <a:pt x="20765"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140" name="Google Shape;140;p60"/>
            <p:cNvSpPr/>
            <p:nvPr/>
          </p:nvSpPr>
          <p:spPr>
            <a:xfrm>
              <a:off x="9941445" y="4115729"/>
              <a:ext cx="202882" cy="268223"/>
            </a:xfrm>
            <a:custGeom>
              <a:rect b="b" l="l" r="r" t="t"/>
              <a:pathLst>
                <a:path extrusionOk="0" h="268223" w="202882">
                  <a:moveTo>
                    <a:pt x="20765"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141" name="Google Shape;141;p60"/>
            <p:cNvSpPr/>
            <p:nvPr/>
          </p:nvSpPr>
          <p:spPr>
            <a:xfrm>
              <a:off x="10041267"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142" name="Google Shape;142;p60"/>
            <p:cNvSpPr/>
            <p:nvPr/>
          </p:nvSpPr>
          <p:spPr>
            <a:xfrm>
              <a:off x="10141090"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143" name="Google Shape;143;p60"/>
            <p:cNvSpPr/>
            <p:nvPr/>
          </p:nvSpPr>
          <p:spPr>
            <a:xfrm>
              <a:off x="10240911"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sp>
        <p:nvSpPr>
          <p:cNvPr id="144" name="Google Shape;144;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47" name="Google Shape;147;p60"/>
          <p:cNvSpPr/>
          <p:nvPr/>
        </p:nvSpPr>
        <p:spPr>
          <a:xfrm>
            <a:off x="320736" y="652894"/>
            <a:ext cx="319941" cy="319941"/>
          </a:xfrm>
          <a:prstGeom prst="ellipse">
            <a:avLst/>
          </a:prstGeom>
          <a:solidFill>
            <a:srgbClr val="E3EEF0"/>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8" name="Shape 148"/>
        <p:cNvGrpSpPr/>
        <p:nvPr/>
      </p:nvGrpSpPr>
      <p:grpSpPr>
        <a:xfrm>
          <a:off x="0" y="0"/>
          <a:ext cx="0" cy="0"/>
          <a:chOff x="0" y="0"/>
          <a:chExt cx="0" cy="0"/>
        </a:xfrm>
      </p:grpSpPr>
      <p:sp>
        <p:nvSpPr>
          <p:cNvPr id="149" name="Google Shape;149;p6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0" name="Google Shape;150;p6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151" name="Google Shape;151;p61"/>
          <p:cNvGrpSpPr/>
          <p:nvPr/>
        </p:nvGrpSpPr>
        <p:grpSpPr>
          <a:xfrm>
            <a:off x="10999564" y="5987064"/>
            <a:ext cx="1054465" cy="469689"/>
            <a:chOff x="9841624" y="4115729"/>
            <a:chExt cx="602169" cy="268223"/>
          </a:xfrm>
        </p:grpSpPr>
        <p:sp>
          <p:nvSpPr>
            <p:cNvPr id="152" name="Google Shape;152;p61"/>
            <p:cNvSpPr/>
            <p:nvPr/>
          </p:nvSpPr>
          <p:spPr>
            <a:xfrm>
              <a:off x="9841624" y="4115729"/>
              <a:ext cx="202882" cy="268223"/>
            </a:xfrm>
            <a:custGeom>
              <a:rect b="b" l="l" r="r" t="t"/>
              <a:pathLst>
                <a:path extrusionOk="0" h="268223" w="202882">
                  <a:moveTo>
                    <a:pt x="20765"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153" name="Google Shape;153;p61"/>
            <p:cNvSpPr/>
            <p:nvPr/>
          </p:nvSpPr>
          <p:spPr>
            <a:xfrm>
              <a:off x="9941445" y="4115729"/>
              <a:ext cx="202882" cy="268223"/>
            </a:xfrm>
            <a:custGeom>
              <a:rect b="b" l="l" r="r" t="t"/>
              <a:pathLst>
                <a:path extrusionOk="0" h="268223" w="202882">
                  <a:moveTo>
                    <a:pt x="20765"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154" name="Google Shape;154;p61"/>
            <p:cNvSpPr/>
            <p:nvPr/>
          </p:nvSpPr>
          <p:spPr>
            <a:xfrm>
              <a:off x="10041267"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155" name="Google Shape;155;p61"/>
            <p:cNvSpPr/>
            <p:nvPr/>
          </p:nvSpPr>
          <p:spPr>
            <a:xfrm>
              <a:off x="10141090"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156" name="Google Shape;156;p61"/>
            <p:cNvSpPr/>
            <p:nvPr/>
          </p:nvSpPr>
          <p:spPr>
            <a:xfrm>
              <a:off x="10240911"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sp>
        <p:nvSpPr>
          <p:cNvPr id="157" name="Google Shape;157;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60" name="Google Shape;160;p61"/>
          <p:cNvSpPr/>
          <p:nvPr/>
        </p:nvSpPr>
        <p:spPr>
          <a:xfrm>
            <a:off x="320736" y="652894"/>
            <a:ext cx="319941" cy="319941"/>
          </a:xfrm>
          <a:prstGeom prst="ellipse">
            <a:avLst/>
          </a:prstGeom>
          <a:solidFill>
            <a:srgbClr val="E3EEF0"/>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5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31" name="Google Shape;31;p52"/>
          <p:cNvGrpSpPr/>
          <p:nvPr/>
        </p:nvGrpSpPr>
        <p:grpSpPr>
          <a:xfrm>
            <a:off x="10999564" y="5987064"/>
            <a:ext cx="1054465" cy="469689"/>
            <a:chOff x="9841624" y="4115729"/>
            <a:chExt cx="602169" cy="268223"/>
          </a:xfrm>
        </p:grpSpPr>
        <p:sp>
          <p:nvSpPr>
            <p:cNvPr id="32" name="Google Shape;32;p52"/>
            <p:cNvSpPr/>
            <p:nvPr/>
          </p:nvSpPr>
          <p:spPr>
            <a:xfrm>
              <a:off x="9841624" y="4115729"/>
              <a:ext cx="202882" cy="268223"/>
            </a:xfrm>
            <a:custGeom>
              <a:rect b="b" l="l" r="r" t="t"/>
              <a:pathLst>
                <a:path extrusionOk="0" h="268223" w="202882">
                  <a:moveTo>
                    <a:pt x="20765"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3" name="Google Shape;33;p52"/>
            <p:cNvSpPr/>
            <p:nvPr/>
          </p:nvSpPr>
          <p:spPr>
            <a:xfrm>
              <a:off x="9941445" y="4115729"/>
              <a:ext cx="202882" cy="268223"/>
            </a:xfrm>
            <a:custGeom>
              <a:rect b="b" l="l" r="r" t="t"/>
              <a:pathLst>
                <a:path extrusionOk="0" h="268223" w="202882">
                  <a:moveTo>
                    <a:pt x="20765"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4" name="Google Shape;34;p52"/>
            <p:cNvSpPr/>
            <p:nvPr/>
          </p:nvSpPr>
          <p:spPr>
            <a:xfrm>
              <a:off x="10041267"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5" name="Google Shape;35;p52"/>
            <p:cNvSpPr/>
            <p:nvPr/>
          </p:nvSpPr>
          <p:spPr>
            <a:xfrm>
              <a:off x="10141090"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6" name="Google Shape;36;p52"/>
            <p:cNvSpPr/>
            <p:nvPr/>
          </p:nvSpPr>
          <p:spPr>
            <a:xfrm>
              <a:off x="10240911"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sp>
        <p:nvSpPr>
          <p:cNvPr id="37" name="Google Shape;37;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0" name="Google Shape;40;p52"/>
          <p:cNvSpPr/>
          <p:nvPr/>
        </p:nvSpPr>
        <p:spPr>
          <a:xfrm>
            <a:off x="320736" y="652894"/>
            <a:ext cx="319941" cy="319941"/>
          </a:xfrm>
          <a:prstGeom prst="ellipse">
            <a:avLst/>
          </a:prstGeom>
          <a:solidFill>
            <a:srgbClr val="E3EEF0"/>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1" name="Shape 41"/>
        <p:cNvGrpSpPr/>
        <p:nvPr/>
      </p:nvGrpSpPr>
      <p:grpSpPr>
        <a:xfrm>
          <a:off x="0" y="0"/>
          <a:ext cx="0" cy="0"/>
          <a:chOff x="0" y="0"/>
          <a:chExt cx="0" cy="0"/>
        </a:xfrm>
      </p:grpSpPr>
      <p:sp>
        <p:nvSpPr>
          <p:cNvPr id="42" name="Google Shape;42;p53"/>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53"/>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 name="Google Shape;44;p53"/>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53"/>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 name="Google Shape;46;p53"/>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47" name="Google Shape;47;p53"/>
          <p:cNvGrpSpPr/>
          <p:nvPr/>
        </p:nvGrpSpPr>
        <p:grpSpPr>
          <a:xfrm>
            <a:off x="10999564" y="5987064"/>
            <a:ext cx="1054465" cy="469689"/>
            <a:chOff x="9841624" y="4115729"/>
            <a:chExt cx="602169" cy="268223"/>
          </a:xfrm>
        </p:grpSpPr>
        <p:sp>
          <p:nvSpPr>
            <p:cNvPr id="48" name="Google Shape;48;p53"/>
            <p:cNvSpPr/>
            <p:nvPr/>
          </p:nvSpPr>
          <p:spPr>
            <a:xfrm>
              <a:off x="9841624" y="4115729"/>
              <a:ext cx="202882" cy="268223"/>
            </a:xfrm>
            <a:custGeom>
              <a:rect b="b" l="l" r="r" t="t"/>
              <a:pathLst>
                <a:path extrusionOk="0" h="268223" w="202882">
                  <a:moveTo>
                    <a:pt x="20765"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49" name="Google Shape;49;p53"/>
            <p:cNvSpPr/>
            <p:nvPr/>
          </p:nvSpPr>
          <p:spPr>
            <a:xfrm>
              <a:off x="9941445" y="4115729"/>
              <a:ext cx="202882" cy="268223"/>
            </a:xfrm>
            <a:custGeom>
              <a:rect b="b" l="l" r="r" t="t"/>
              <a:pathLst>
                <a:path extrusionOk="0" h="268223" w="202882">
                  <a:moveTo>
                    <a:pt x="20765"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50" name="Google Shape;50;p53"/>
            <p:cNvSpPr/>
            <p:nvPr/>
          </p:nvSpPr>
          <p:spPr>
            <a:xfrm>
              <a:off x="10041267"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51" name="Google Shape;51;p53"/>
            <p:cNvSpPr/>
            <p:nvPr/>
          </p:nvSpPr>
          <p:spPr>
            <a:xfrm>
              <a:off x="10141090"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52" name="Google Shape;52;p53"/>
            <p:cNvSpPr/>
            <p:nvPr/>
          </p:nvSpPr>
          <p:spPr>
            <a:xfrm>
              <a:off x="10240911"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sp>
        <p:nvSpPr>
          <p:cNvPr id="53" name="Google Shape;53;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56" name="Google Shape;56;p53"/>
          <p:cNvSpPr/>
          <p:nvPr/>
        </p:nvSpPr>
        <p:spPr>
          <a:xfrm>
            <a:off x="320736" y="652894"/>
            <a:ext cx="319941" cy="319941"/>
          </a:xfrm>
          <a:prstGeom prst="ellipse">
            <a:avLst/>
          </a:prstGeom>
          <a:solidFill>
            <a:srgbClr val="E3EEF0"/>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7" name="Shape 57"/>
        <p:cNvGrpSpPr/>
        <p:nvPr/>
      </p:nvGrpSpPr>
      <p:grpSpPr>
        <a:xfrm>
          <a:off x="0" y="0"/>
          <a:ext cx="0" cy="0"/>
          <a:chOff x="0" y="0"/>
          <a:chExt cx="0" cy="0"/>
        </a:xfrm>
      </p:grpSpPr>
      <p:sp>
        <p:nvSpPr>
          <p:cNvPr id="58" name="Google Shape;58;p5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Source Sans Pro"/>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5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0" name="Google Shape;60;p5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grpSp>
        <p:nvGrpSpPr>
          <p:cNvPr id="61" name="Google Shape;61;p54"/>
          <p:cNvGrpSpPr/>
          <p:nvPr/>
        </p:nvGrpSpPr>
        <p:grpSpPr>
          <a:xfrm>
            <a:off x="10999564" y="5987064"/>
            <a:ext cx="1054465" cy="469689"/>
            <a:chOff x="9841624" y="4115729"/>
            <a:chExt cx="602169" cy="268223"/>
          </a:xfrm>
        </p:grpSpPr>
        <p:sp>
          <p:nvSpPr>
            <p:cNvPr id="62" name="Google Shape;62;p54"/>
            <p:cNvSpPr/>
            <p:nvPr/>
          </p:nvSpPr>
          <p:spPr>
            <a:xfrm>
              <a:off x="9841624" y="4115729"/>
              <a:ext cx="202882" cy="268223"/>
            </a:xfrm>
            <a:custGeom>
              <a:rect b="b" l="l" r="r" t="t"/>
              <a:pathLst>
                <a:path extrusionOk="0" h="268223" w="202882">
                  <a:moveTo>
                    <a:pt x="20765"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63" name="Google Shape;63;p54"/>
            <p:cNvSpPr/>
            <p:nvPr/>
          </p:nvSpPr>
          <p:spPr>
            <a:xfrm>
              <a:off x="9941445" y="4115729"/>
              <a:ext cx="202882" cy="268223"/>
            </a:xfrm>
            <a:custGeom>
              <a:rect b="b" l="l" r="r" t="t"/>
              <a:pathLst>
                <a:path extrusionOk="0" h="268223" w="202882">
                  <a:moveTo>
                    <a:pt x="20765"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64" name="Google Shape;64;p54"/>
            <p:cNvSpPr/>
            <p:nvPr/>
          </p:nvSpPr>
          <p:spPr>
            <a:xfrm>
              <a:off x="10041267"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65" name="Google Shape;65;p54"/>
            <p:cNvSpPr/>
            <p:nvPr/>
          </p:nvSpPr>
          <p:spPr>
            <a:xfrm>
              <a:off x="10141090"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66" name="Google Shape;66;p54"/>
            <p:cNvSpPr/>
            <p:nvPr/>
          </p:nvSpPr>
          <p:spPr>
            <a:xfrm>
              <a:off x="10240911"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sp>
        <p:nvSpPr>
          <p:cNvPr id="67" name="Google Shape;67;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70" name="Google Shape;70;p54"/>
          <p:cNvSpPr/>
          <p:nvPr/>
        </p:nvSpPr>
        <p:spPr>
          <a:xfrm>
            <a:off x="320736" y="652894"/>
            <a:ext cx="319941" cy="319941"/>
          </a:xfrm>
          <a:prstGeom prst="ellipse">
            <a:avLst/>
          </a:prstGeom>
          <a:solidFill>
            <a:srgbClr val="E3EEF0"/>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1" name="Shape 71"/>
        <p:cNvGrpSpPr/>
        <p:nvPr/>
      </p:nvGrpSpPr>
      <p:grpSpPr>
        <a:xfrm>
          <a:off x="0" y="0"/>
          <a:ext cx="0" cy="0"/>
          <a:chOff x="0" y="0"/>
          <a:chExt cx="0" cy="0"/>
        </a:xfrm>
      </p:grpSpPr>
      <p:sp>
        <p:nvSpPr>
          <p:cNvPr id="72" name="Google Shape;72;p5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Source Sans Pro"/>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5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grpSp>
        <p:nvGrpSpPr>
          <p:cNvPr id="74" name="Google Shape;74;p55"/>
          <p:cNvGrpSpPr/>
          <p:nvPr/>
        </p:nvGrpSpPr>
        <p:grpSpPr>
          <a:xfrm>
            <a:off x="10999564" y="5987064"/>
            <a:ext cx="1054465" cy="469689"/>
            <a:chOff x="9841624" y="4115729"/>
            <a:chExt cx="602169" cy="268223"/>
          </a:xfrm>
        </p:grpSpPr>
        <p:sp>
          <p:nvSpPr>
            <p:cNvPr id="75" name="Google Shape;75;p55"/>
            <p:cNvSpPr/>
            <p:nvPr/>
          </p:nvSpPr>
          <p:spPr>
            <a:xfrm>
              <a:off x="9841624" y="4115729"/>
              <a:ext cx="202882" cy="268223"/>
            </a:xfrm>
            <a:custGeom>
              <a:rect b="b" l="l" r="r" t="t"/>
              <a:pathLst>
                <a:path extrusionOk="0" h="268223" w="202882">
                  <a:moveTo>
                    <a:pt x="20765"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76" name="Google Shape;76;p55"/>
            <p:cNvSpPr/>
            <p:nvPr/>
          </p:nvSpPr>
          <p:spPr>
            <a:xfrm>
              <a:off x="9941445" y="4115729"/>
              <a:ext cx="202882" cy="268223"/>
            </a:xfrm>
            <a:custGeom>
              <a:rect b="b" l="l" r="r" t="t"/>
              <a:pathLst>
                <a:path extrusionOk="0" h="268223" w="202882">
                  <a:moveTo>
                    <a:pt x="20765"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77" name="Google Shape;77;p55"/>
            <p:cNvSpPr/>
            <p:nvPr/>
          </p:nvSpPr>
          <p:spPr>
            <a:xfrm>
              <a:off x="10041267"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78" name="Google Shape;78;p55"/>
            <p:cNvSpPr/>
            <p:nvPr/>
          </p:nvSpPr>
          <p:spPr>
            <a:xfrm>
              <a:off x="10141090"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79" name="Google Shape;79;p55"/>
            <p:cNvSpPr/>
            <p:nvPr/>
          </p:nvSpPr>
          <p:spPr>
            <a:xfrm>
              <a:off x="10240911"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sp>
        <p:nvSpPr>
          <p:cNvPr id="80" name="Google Shape;80;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83" name="Google Shape;83;p55"/>
          <p:cNvSpPr/>
          <p:nvPr/>
        </p:nvSpPr>
        <p:spPr>
          <a:xfrm>
            <a:off x="320736" y="652894"/>
            <a:ext cx="319941" cy="319941"/>
          </a:xfrm>
          <a:prstGeom prst="ellipse">
            <a:avLst/>
          </a:prstGeom>
          <a:solidFill>
            <a:srgbClr val="E3EEF0"/>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4" name="Shape 84"/>
        <p:cNvGrpSpPr/>
        <p:nvPr/>
      </p:nvGrpSpPr>
      <p:grpSpPr>
        <a:xfrm>
          <a:off x="0" y="0"/>
          <a:ext cx="0" cy="0"/>
          <a:chOff x="0" y="0"/>
          <a:chExt cx="0" cy="0"/>
        </a:xfrm>
      </p:grpSpPr>
      <p:sp>
        <p:nvSpPr>
          <p:cNvPr id="85" name="Google Shape;85;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5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5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88" name="Google Shape;88;p56"/>
          <p:cNvGrpSpPr/>
          <p:nvPr/>
        </p:nvGrpSpPr>
        <p:grpSpPr>
          <a:xfrm>
            <a:off x="10999564" y="5987064"/>
            <a:ext cx="1054465" cy="469689"/>
            <a:chOff x="9841624" y="4115729"/>
            <a:chExt cx="602169" cy="268223"/>
          </a:xfrm>
        </p:grpSpPr>
        <p:sp>
          <p:nvSpPr>
            <p:cNvPr id="89" name="Google Shape;89;p56"/>
            <p:cNvSpPr/>
            <p:nvPr/>
          </p:nvSpPr>
          <p:spPr>
            <a:xfrm>
              <a:off x="9841624" y="4115729"/>
              <a:ext cx="202882" cy="268223"/>
            </a:xfrm>
            <a:custGeom>
              <a:rect b="b" l="l" r="r" t="t"/>
              <a:pathLst>
                <a:path extrusionOk="0" h="268223" w="202882">
                  <a:moveTo>
                    <a:pt x="20765"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90" name="Google Shape;90;p56"/>
            <p:cNvSpPr/>
            <p:nvPr/>
          </p:nvSpPr>
          <p:spPr>
            <a:xfrm>
              <a:off x="9941445" y="4115729"/>
              <a:ext cx="202882" cy="268223"/>
            </a:xfrm>
            <a:custGeom>
              <a:rect b="b" l="l" r="r" t="t"/>
              <a:pathLst>
                <a:path extrusionOk="0" h="268223" w="202882">
                  <a:moveTo>
                    <a:pt x="20765"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91" name="Google Shape;91;p56"/>
            <p:cNvSpPr/>
            <p:nvPr/>
          </p:nvSpPr>
          <p:spPr>
            <a:xfrm>
              <a:off x="10041267"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92" name="Google Shape;92;p56"/>
            <p:cNvSpPr/>
            <p:nvPr/>
          </p:nvSpPr>
          <p:spPr>
            <a:xfrm>
              <a:off x="10141090"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93" name="Google Shape;93;p56"/>
            <p:cNvSpPr/>
            <p:nvPr/>
          </p:nvSpPr>
          <p:spPr>
            <a:xfrm>
              <a:off x="10240911"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sp>
        <p:nvSpPr>
          <p:cNvPr id="94" name="Google Shape;94;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7" name="Google Shape;97;p56"/>
          <p:cNvSpPr/>
          <p:nvPr/>
        </p:nvSpPr>
        <p:spPr>
          <a:xfrm>
            <a:off x="320736" y="652894"/>
            <a:ext cx="319941" cy="319941"/>
          </a:xfrm>
          <a:prstGeom prst="ellipse">
            <a:avLst/>
          </a:prstGeom>
          <a:solidFill>
            <a:srgbClr val="E3EEF0"/>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8" name="Shape 98"/>
        <p:cNvGrpSpPr/>
        <p:nvPr/>
      </p:nvGrpSpPr>
      <p:grpSpPr>
        <a:xfrm>
          <a:off x="0" y="0"/>
          <a:ext cx="0" cy="0"/>
          <a:chOff x="0" y="0"/>
          <a:chExt cx="0" cy="0"/>
        </a:xfrm>
      </p:grpSpPr>
      <p:sp>
        <p:nvSpPr>
          <p:cNvPr id="99" name="Google Shape;99;p5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100" name="Google Shape;100;p57"/>
          <p:cNvGrpSpPr/>
          <p:nvPr/>
        </p:nvGrpSpPr>
        <p:grpSpPr>
          <a:xfrm>
            <a:off x="10999564" y="5987064"/>
            <a:ext cx="1054465" cy="469689"/>
            <a:chOff x="9841624" y="4115729"/>
            <a:chExt cx="602169" cy="268223"/>
          </a:xfrm>
        </p:grpSpPr>
        <p:sp>
          <p:nvSpPr>
            <p:cNvPr id="101" name="Google Shape;101;p57"/>
            <p:cNvSpPr/>
            <p:nvPr/>
          </p:nvSpPr>
          <p:spPr>
            <a:xfrm>
              <a:off x="9841624" y="4115729"/>
              <a:ext cx="202882" cy="268223"/>
            </a:xfrm>
            <a:custGeom>
              <a:rect b="b" l="l" r="r" t="t"/>
              <a:pathLst>
                <a:path extrusionOk="0" h="268223" w="202882">
                  <a:moveTo>
                    <a:pt x="20765"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102" name="Google Shape;102;p57"/>
            <p:cNvSpPr/>
            <p:nvPr/>
          </p:nvSpPr>
          <p:spPr>
            <a:xfrm>
              <a:off x="9941445" y="4115729"/>
              <a:ext cx="202882" cy="268223"/>
            </a:xfrm>
            <a:custGeom>
              <a:rect b="b" l="l" r="r" t="t"/>
              <a:pathLst>
                <a:path extrusionOk="0" h="268223" w="202882">
                  <a:moveTo>
                    <a:pt x="20765"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103" name="Google Shape;103;p57"/>
            <p:cNvSpPr/>
            <p:nvPr/>
          </p:nvSpPr>
          <p:spPr>
            <a:xfrm>
              <a:off x="10041267"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104" name="Google Shape;104;p57"/>
            <p:cNvSpPr/>
            <p:nvPr/>
          </p:nvSpPr>
          <p:spPr>
            <a:xfrm>
              <a:off x="10141090"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105" name="Google Shape;105;p57"/>
            <p:cNvSpPr/>
            <p:nvPr/>
          </p:nvSpPr>
          <p:spPr>
            <a:xfrm>
              <a:off x="10240911"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sp>
        <p:nvSpPr>
          <p:cNvPr id="106" name="Google Shape;106;p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09" name="Google Shape;109;p57"/>
          <p:cNvSpPr/>
          <p:nvPr/>
        </p:nvSpPr>
        <p:spPr>
          <a:xfrm>
            <a:off x="320736" y="652894"/>
            <a:ext cx="319941" cy="319941"/>
          </a:xfrm>
          <a:prstGeom prst="ellipse">
            <a:avLst/>
          </a:prstGeom>
          <a:solidFill>
            <a:srgbClr val="E3EEF0"/>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0" name="Shape 110"/>
        <p:cNvGrpSpPr/>
        <p:nvPr/>
      </p:nvGrpSpPr>
      <p:grpSpPr>
        <a:xfrm>
          <a:off x="0" y="0"/>
          <a:ext cx="0" cy="0"/>
          <a:chOff x="0" y="0"/>
          <a:chExt cx="0" cy="0"/>
        </a:xfrm>
      </p:grpSpPr>
      <p:grpSp>
        <p:nvGrpSpPr>
          <p:cNvPr id="111" name="Google Shape;111;p58"/>
          <p:cNvGrpSpPr/>
          <p:nvPr/>
        </p:nvGrpSpPr>
        <p:grpSpPr>
          <a:xfrm>
            <a:off x="10999564" y="5987064"/>
            <a:ext cx="1054465" cy="469689"/>
            <a:chOff x="9841624" y="4115729"/>
            <a:chExt cx="602169" cy="268223"/>
          </a:xfrm>
        </p:grpSpPr>
        <p:sp>
          <p:nvSpPr>
            <p:cNvPr id="112" name="Google Shape;112;p58"/>
            <p:cNvSpPr/>
            <p:nvPr/>
          </p:nvSpPr>
          <p:spPr>
            <a:xfrm>
              <a:off x="9841624" y="4115729"/>
              <a:ext cx="202882" cy="268223"/>
            </a:xfrm>
            <a:custGeom>
              <a:rect b="b" l="l" r="r" t="t"/>
              <a:pathLst>
                <a:path extrusionOk="0" h="268223" w="202882">
                  <a:moveTo>
                    <a:pt x="20765"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113" name="Google Shape;113;p58"/>
            <p:cNvSpPr/>
            <p:nvPr/>
          </p:nvSpPr>
          <p:spPr>
            <a:xfrm>
              <a:off x="9941445" y="4115729"/>
              <a:ext cx="202882" cy="268223"/>
            </a:xfrm>
            <a:custGeom>
              <a:rect b="b" l="l" r="r" t="t"/>
              <a:pathLst>
                <a:path extrusionOk="0" h="268223" w="202882">
                  <a:moveTo>
                    <a:pt x="20765"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114" name="Google Shape;114;p58"/>
            <p:cNvSpPr/>
            <p:nvPr/>
          </p:nvSpPr>
          <p:spPr>
            <a:xfrm>
              <a:off x="10041267"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115" name="Google Shape;115;p58"/>
            <p:cNvSpPr/>
            <p:nvPr/>
          </p:nvSpPr>
          <p:spPr>
            <a:xfrm>
              <a:off x="10141090"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116" name="Google Shape;116;p58"/>
            <p:cNvSpPr/>
            <p:nvPr/>
          </p:nvSpPr>
          <p:spPr>
            <a:xfrm>
              <a:off x="10240911"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sp>
        <p:nvSpPr>
          <p:cNvPr id="117" name="Google Shape;117;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20" name="Google Shape;120;p58"/>
          <p:cNvSpPr/>
          <p:nvPr/>
        </p:nvSpPr>
        <p:spPr>
          <a:xfrm>
            <a:off x="320736" y="652894"/>
            <a:ext cx="319941" cy="319941"/>
          </a:xfrm>
          <a:prstGeom prst="ellipse">
            <a:avLst/>
          </a:prstGeom>
          <a:solidFill>
            <a:srgbClr val="E3EEF0"/>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1" name="Shape 121"/>
        <p:cNvGrpSpPr/>
        <p:nvPr/>
      </p:nvGrpSpPr>
      <p:grpSpPr>
        <a:xfrm>
          <a:off x="0" y="0"/>
          <a:ext cx="0" cy="0"/>
          <a:chOff x="0" y="0"/>
          <a:chExt cx="0" cy="0"/>
        </a:xfrm>
      </p:grpSpPr>
      <p:sp>
        <p:nvSpPr>
          <p:cNvPr id="122" name="Google Shape;122;p5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Source Sans Pro"/>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3" name="Google Shape;123;p59"/>
          <p:cNvSpPr/>
          <p:nvPr>
            <p:ph idx="2" type="pic"/>
          </p:nvPr>
        </p:nvSpPr>
        <p:spPr>
          <a:xfrm>
            <a:off x="5183188" y="987425"/>
            <a:ext cx="6172200" cy="4873625"/>
          </a:xfrm>
          <a:prstGeom prst="rect">
            <a:avLst/>
          </a:prstGeom>
          <a:noFill/>
          <a:ln>
            <a:noFill/>
          </a:ln>
        </p:spPr>
      </p:sp>
      <p:sp>
        <p:nvSpPr>
          <p:cNvPr id="124" name="Google Shape;124;p5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grpSp>
        <p:nvGrpSpPr>
          <p:cNvPr id="125" name="Google Shape;125;p59"/>
          <p:cNvGrpSpPr/>
          <p:nvPr/>
        </p:nvGrpSpPr>
        <p:grpSpPr>
          <a:xfrm>
            <a:off x="10999564" y="5987064"/>
            <a:ext cx="1054465" cy="469689"/>
            <a:chOff x="9841624" y="4115729"/>
            <a:chExt cx="602169" cy="268223"/>
          </a:xfrm>
        </p:grpSpPr>
        <p:sp>
          <p:nvSpPr>
            <p:cNvPr id="126" name="Google Shape;126;p59"/>
            <p:cNvSpPr/>
            <p:nvPr/>
          </p:nvSpPr>
          <p:spPr>
            <a:xfrm>
              <a:off x="9841624" y="4115729"/>
              <a:ext cx="202882" cy="268223"/>
            </a:xfrm>
            <a:custGeom>
              <a:rect b="b" l="l" r="r" t="t"/>
              <a:pathLst>
                <a:path extrusionOk="0" h="268223" w="202882">
                  <a:moveTo>
                    <a:pt x="20765"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127" name="Google Shape;127;p59"/>
            <p:cNvSpPr/>
            <p:nvPr/>
          </p:nvSpPr>
          <p:spPr>
            <a:xfrm>
              <a:off x="9941445" y="4115729"/>
              <a:ext cx="202882" cy="268223"/>
            </a:xfrm>
            <a:custGeom>
              <a:rect b="b" l="l" r="r" t="t"/>
              <a:pathLst>
                <a:path extrusionOk="0" h="268223" w="202882">
                  <a:moveTo>
                    <a:pt x="20765"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128" name="Google Shape;128;p59"/>
            <p:cNvSpPr/>
            <p:nvPr/>
          </p:nvSpPr>
          <p:spPr>
            <a:xfrm>
              <a:off x="10041267"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129" name="Google Shape;129;p59"/>
            <p:cNvSpPr/>
            <p:nvPr/>
          </p:nvSpPr>
          <p:spPr>
            <a:xfrm>
              <a:off x="10141090"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130" name="Google Shape;130;p59"/>
            <p:cNvSpPr/>
            <p:nvPr/>
          </p:nvSpPr>
          <p:spPr>
            <a:xfrm>
              <a:off x="10240911" y="4115729"/>
              <a:ext cx="202882" cy="268223"/>
            </a:xfrm>
            <a:custGeom>
              <a:rect b="b" l="l" r="r" t="t"/>
              <a:pathLst>
                <a:path extrusionOk="0" h="268223" w="202882">
                  <a:moveTo>
                    <a:pt x="20669" y="268224"/>
                  </a:moveTo>
                  <a:lnTo>
                    <a:pt x="0" y="268224"/>
                  </a:lnTo>
                  <a:lnTo>
                    <a:pt x="182118" y="0"/>
                  </a:lnTo>
                  <a:lnTo>
                    <a:pt x="20288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sp>
        <p:nvSpPr>
          <p:cNvPr id="131" name="Google Shape;131;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34" name="Google Shape;134;p59"/>
          <p:cNvSpPr/>
          <p:nvPr/>
        </p:nvSpPr>
        <p:spPr>
          <a:xfrm>
            <a:off x="320736" y="652894"/>
            <a:ext cx="319941" cy="319941"/>
          </a:xfrm>
          <a:prstGeom prst="ellipse">
            <a:avLst/>
          </a:prstGeom>
          <a:solidFill>
            <a:srgbClr val="E3EEF0"/>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Source Sans Pro"/>
              <a:buNone/>
              <a:defRPr b="0" i="0" sz="4400" u="none" cap="none" strike="noStrike">
                <a:solidFill>
                  <a:schemeClr val="dk1"/>
                </a:solidFill>
                <a:latin typeface="Source Sans Pro"/>
                <a:ea typeface="Source Sans Pro"/>
                <a:cs typeface="Source Sans Pro"/>
                <a:sym typeface="Source Sans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5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Source Sans Pro"/>
                <a:ea typeface="Source Sans Pro"/>
                <a:cs typeface="Source Sans Pro"/>
                <a:sym typeface="Source Sans Pr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Source Sans Pro"/>
                <a:ea typeface="Source Sans Pro"/>
                <a:cs typeface="Source Sans Pro"/>
                <a:sym typeface="Source Sans Pr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9pPr>
          </a:lstStyle>
          <a:p/>
        </p:txBody>
      </p:sp>
      <p:sp>
        <p:nvSpPr>
          <p:cNvPr id="12" name="Google Shape;12;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888888"/>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13" name="Google Shape;13;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888888"/>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14" name="Google Shape;14;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1200" u="none" cap="none" strike="noStrike">
                <a:solidFill>
                  <a:srgbClr val="888888"/>
                </a:solidFill>
                <a:latin typeface="Source Sans Pro"/>
                <a:ea typeface="Source Sans Pro"/>
                <a:cs typeface="Source Sans Pro"/>
                <a:sym typeface="Source Sans Pro"/>
              </a:defRPr>
            </a:lvl1pPr>
            <a:lvl2pPr indent="0" lvl="1" marL="0" marR="0" rtl="0" algn="r">
              <a:spcBef>
                <a:spcPts val="0"/>
              </a:spcBef>
              <a:buNone/>
              <a:defRPr b="1" i="0" sz="1200" u="none" cap="none" strike="noStrike">
                <a:solidFill>
                  <a:srgbClr val="888888"/>
                </a:solidFill>
                <a:latin typeface="Source Sans Pro"/>
                <a:ea typeface="Source Sans Pro"/>
                <a:cs typeface="Source Sans Pro"/>
                <a:sym typeface="Source Sans Pro"/>
              </a:defRPr>
            </a:lvl2pPr>
            <a:lvl3pPr indent="0" lvl="2" marL="0" marR="0" rtl="0" algn="r">
              <a:spcBef>
                <a:spcPts val="0"/>
              </a:spcBef>
              <a:buNone/>
              <a:defRPr b="1" i="0" sz="1200" u="none" cap="none" strike="noStrike">
                <a:solidFill>
                  <a:srgbClr val="888888"/>
                </a:solidFill>
                <a:latin typeface="Source Sans Pro"/>
                <a:ea typeface="Source Sans Pro"/>
                <a:cs typeface="Source Sans Pro"/>
                <a:sym typeface="Source Sans Pro"/>
              </a:defRPr>
            </a:lvl3pPr>
            <a:lvl4pPr indent="0" lvl="3" marL="0" marR="0" rtl="0" algn="r">
              <a:spcBef>
                <a:spcPts val="0"/>
              </a:spcBef>
              <a:buNone/>
              <a:defRPr b="1" i="0" sz="1200" u="none" cap="none" strike="noStrike">
                <a:solidFill>
                  <a:srgbClr val="888888"/>
                </a:solidFill>
                <a:latin typeface="Source Sans Pro"/>
                <a:ea typeface="Source Sans Pro"/>
                <a:cs typeface="Source Sans Pro"/>
                <a:sym typeface="Source Sans Pro"/>
              </a:defRPr>
            </a:lvl4pPr>
            <a:lvl5pPr indent="0" lvl="4" marL="0" marR="0" rtl="0" algn="r">
              <a:spcBef>
                <a:spcPts val="0"/>
              </a:spcBef>
              <a:buNone/>
              <a:defRPr b="1" i="0" sz="1200" u="none" cap="none" strike="noStrike">
                <a:solidFill>
                  <a:srgbClr val="888888"/>
                </a:solidFill>
                <a:latin typeface="Source Sans Pro"/>
                <a:ea typeface="Source Sans Pro"/>
                <a:cs typeface="Source Sans Pro"/>
                <a:sym typeface="Source Sans Pro"/>
              </a:defRPr>
            </a:lvl5pPr>
            <a:lvl6pPr indent="0" lvl="5" marL="0" marR="0" rtl="0" algn="r">
              <a:spcBef>
                <a:spcPts val="0"/>
              </a:spcBef>
              <a:buNone/>
              <a:defRPr b="1" i="0" sz="1200" u="none" cap="none" strike="noStrike">
                <a:solidFill>
                  <a:srgbClr val="888888"/>
                </a:solidFill>
                <a:latin typeface="Source Sans Pro"/>
                <a:ea typeface="Source Sans Pro"/>
                <a:cs typeface="Source Sans Pro"/>
                <a:sym typeface="Source Sans Pro"/>
              </a:defRPr>
            </a:lvl6pPr>
            <a:lvl7pPr indent="0" lvl="6" marL="0" marR="0" rtl="0" algn="r">
              <a:spcBef>
                <a:spcPts val="0"/>
              </a:spcBef>
              <a:buNone/>
              <a:defRPr b="1" i="0" sz="1200" u="none" cap="none" strike="noStrike">
                <a:solidFill>
                  <a:srgbClr val="888888"/>
                </a:solidFill>
                <a:latin typeface="Source Sans Pro"/>
                <a:ea typeface="Source Sans Pro"/>
                <a:cs typeface="Source Sans Pro"/>
                <a:sym typeface="Source Sans Pro"/>
              </a:defRPr>
            </a:lvl7pPr>
            <a:lvl8pPr indent="0" lvl="7" marL="0" marR="0" rtl="0" algn="r">
              <a:spcBef>
                <a:spcPts val="0"/>
              </a:spcBef>
              <a:buNone/>
              <a:defRPr b="1" i="0" sz="1200" u="none" cap="none" strike="noStrike">
                <a:solidFill>
                  <a:srgbClr val="888888"/>
                </a:solidFill>
                <a:latin typeface="Source Sans Pro"/>
                <a:ea typeface="Source Sans Pro"/>
                <a:cs typeface="Source Sans Pro"/>
                <a:sym typeface="Source Sans Pro"/>
              </a:defRPr>
            </a:lvl8pPr>
            <a:lvl9pPr indent="0" lvl="8" marL="0" marR="0" rtl="0" algn="r">
              <a:spcBef>
                <a:spcPts val="0"/>
              </a:spcBef>
              <a:buNone/>
              <a:defRPr b="1" i="0" sz="1200" u="none" cap="none" strike="noStrike">
                <a:solidFill>
                  <a:srgbClr val="88888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11.png"/><Relationship Id="rId6"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2.png"/><Relationship Id="rId5"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18.png"/><Relationship Id="rId5" Type="http://schemas.openxmlformats.org/officeDocument/2006/relationships/image" Target="../media/image23.png"/><Relationship Id="rId6"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19.png"/><Relationship Id="rId5" Type="http://schemas.openxmlformats.org/officeDocument/2006/relationships/image" Target="../media/image25.png"/><Relationship Id="rId6"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19.png"/><Relationship Id="rId5" Type="http://schemas.openxmlformats.org/officeDocument/2006/relationships/image" Target="../media/image32.png"/><Relationship Id="rId6" Type="http://schemas.openxmlformats.org/officeDocument/2006/relationships/image" Target="../media/image22.png"/><Relationship Id="rId7"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image" Target="../media/image19.png"/><Relationship Id="rId5" Type="http://schemas.openxmlformats.org/officeDocument/2006/relationships/image" Target="../media/image30.png"/><Relationship Id="rId6"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4.png"/><Relationship Id="rId4" Type="http://schemas.openxmlformats.org/officeDocument/2006/relationships/image" Target="../media/image19.png"/><Relationship Id="rId5" Type="http://schemas.openxmlformats.org/officeDocument/2006/relationships/image" Target="../media/image37.png"/><Relationship Id="rId6"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3.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6.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57.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1.png"/><Relationship Id="rId4" Type="http://schemas.openxmlformats.org/officeDocument/2006/relationships/image" Target="../media/image4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4.png"/><Relationship Id="rId4" Type="http://schemas.openxmlformats.org/officeDocument/2006/relationships/image" Target="../media/image19.png"/><Relationship Id="rId5" Type="http://schemas.openxmlformats.org/officeDocument/2006/relationships/image" Target="../media/image47.png"/><Relationship Id="rId6" Type="http://schemas.openxmlformats.org/officeDocument/2006/relationships/image" Target="../media/image45.png"/><Relationship Id="rId7" Type="http://schemas.openxmlformats.org/officeDocument/2006/relationships/image" Target="../media/image50.png"/><Relationship Id="rId8"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3.png"/><Relationship Id="rId4" Type="http://schemas.openxmlformats.org/officeDocument/2006/relationships/image" Target="../media/image49.png"/><Relationship Id="rId5" Type="http://schemas.openxmlformats.org/officeDocument/2006/relationships/image" Target="../media/image5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4.png"/><Relationship Id="rId4" Type="http://schemas.openxmlformats.org/officeDocument/2006/relationships/image" Target="../media/image19.png"/><Relationship Id="rId5" Type="http://schemas.openxmlformats.org/officeDocument/2006/relationships/image" Target="../media/image52.png"/><Relationship Id="rId6" Type="http://schemas.openxmlformats.org/officeDocument/2006/relationships/image" Target="../media/image5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4.png"/><Relationship Id="rId4" Type="http://schemas.openxmlformats.org/officeDocument/2006/relationships/image" Target="../media/image19.png"/><Relationship Id="rId5" Type="http://schemas.openxmlformats.org/officeDocument/2006/relationships/image" Target="../media/image54.png"/><Relationship Id="rId6" Type="http://schemas.openxmlformats.org/officeDocument/2006/relationships/image" Target="../media/image5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4.png"/><Relationship Id="rId4" Type="http://schemas.openxmlformats.org/officeDocument/2006/relationships/image" Target="../media/image19.png"/><Relationship Id="rId5" Type="http://schemas.openxmlformats.org/officeDocument/2006/relationships/image" Target="../media/image60.png"/><Relationship Id="rId6" Type="http://schemas.openxmlformats.org/officeDocument/2006/relationships/image" Target="../media/image5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help.tableau.com/current/guides/get-started-tutorial/en-us/get-started-tutorial-home.htm"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www.tableau.com/learn/training/20202?qt-training_tabs=1#qt-training_tabs" TargetMode="External"/><Relationship Id="rId4" Type="http://schemas.openxmlformats.org/officeDocument/2006/relationships/hyperlink" Target="https://help.tableau.com/current/pro/desktop/en-us/getstarted_buildmanual_ex1basic.htm" TargetMode="External"/><Relationship Id="rId10" Type="http://schemas.openxmlformats.org/officeDocument/2006/relationships/hyperlink" Target="https://www.tableau.com/sites/default/files/2021-09/10%20Best%20Practices%20for%20Building%20Effective%20DashboardsWP.pdf" TargetMode="External"/><Relationship Id="rId9" Type="http://schemas.openxmlformats.org/officeDocument/2006/relationships/hyperlink" Target="https://www.tableau.com/sites/default/files/whitepapers/which_chart_or_graph_is_right_for_youwp_1.pdf" TargetMode="External"/><Relationship Id="rId5" Type="http://schemas.openxmlformats.org/officeDocument/2006/relationships/hyperlink" Target="https://help.tableau.com/current/pro/desktop/en-us/getstarted_buildmanual_ex1basic.htm" TargetMode="External"/><Relationship Id="rId6" Type="http://schemas.openxmlformats.org/officeDocument/2006/relationships/hyperlink" Target="https://help.tableau.com/current/pro/desktop/en-us/getstarted_buildmanual_ex1basic.htm" TargetMode="External"/><Relationship Id="rId7" Type="http://schemas.openxmlformats.org/officeDocument/2006/relationships/hyperlink" Target="https://help.tableau.com/current/pro/desktop/en-us/data_tips.htm" TargetMode="External"/><Relationship Id="rId8" Type="http://schemas.openxmlformats.org/officeDocument/2006/relationships/hyperlink" Target="https://www.tableau.com/learn/articles/data-visualizatio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16.png"/><Relationship Id="rId7" Type="http://schemas.openxmlformats.org/officeDocument/2006/relationships/image" Target="../media/image15.png"/><Relationship Id="rId8" Type="http://schemas.openxmlformats.org/officeDocument/2006/relationships/image" Target="../media/image6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 name="Shape 164"/>
        <p:cNvGrpSpPr/>
        <p:nvPr/>
      </p:nvGrpSpPr>
      <p:grpSpPr>
        <a:xfrm>
          <a:off x="0" y="0"/>
          <a:ext cx="0" cy="0"/>
          <a:chOff x="0" y="0"/>
          <a:chExt cx="0" cy="0"/>
        </a:xfrm>
      </p:grpSpPr>
      <p:pic>
        <p:nvPicPr>
          <p:cNvPr id="165" name="Google Shape;165;p1"/>
          <p:cNvPicPr preferRelativeResize="0"/>
          <p:nvPr/>
        </p:nvPicPr>
        <p:blipFill rotWithShape="1">
          <a:blip r:embed="rId3">
            <a:alphaModFix/>
          </a:blip>
          <a:srcRect b="0" l="0" r="1" t="284"/>
          <a:stretch/>
        </p:blipFill>
        <p:spPr>
          <a:xfrm>
            <a:off x="-1" y="10"/>
            <a:ext cx="12191997" cy="6857990"/>
          </a:xfrm>
          <a:prstGeom prst="rect">
            <a:avLst/>
          </a:prstGeom>
          <a:noFill/>
          <a:ln>
            <a:noFill/>
          </a:ln>
        </p:spPr>
      </p:pic>
      <p:sp>
        <p:nvSpPr>
          <p:cNvPr id="166" name="Google Shape;166;p1"/>
          <p:cNvSpPr/>
          <p:nvPr/>
        </p:nvSpPr>
        <p:spPr>
          <a:xfrm>
            <a:off x="2127738" y="1137700"/>
            <a:ext cx="7784120" cy="4119620"/>
          </a:xfrm>
          <a:prstGeom prst="rect">
            <a:avLst/>
          </a:prstGeom>
          <a:solidFill>
            <a:schemeClr val="lt1"/>
          </a:solidFill>
          <a:ln cap="flat" cmpd="sng" w="12700">
            <a:solidFill>
              <a:srgbClr val="6E6D9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167" name="Google Shape;167;p1"/>
          <p:cNvSpPr txBox="1"/>
          <p:nvPr>
            <p:ph type="ctrTitle"/>
          </p:nvPr>
        </p:nvSpPr>
        <p:spPr>
          <a:xfrm>
            <a:off x="2280135" y="1371268"/>
            <a:ext cx="7631722" cy="1529382"/>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Calibri"/>
              <a:buNone/>
            </a:pPr>
            <a:r>
              <a:rPr lang="en-US" sz="4400">
                <a:latin typeface="Calibri"/>
                <a:ea typeface="Calibri"/>
                <a:cs typeface="Calibri"/>
                <a:sym typeface="Calibri"/>
              </a:rPr>
              <a:t>DATA VISUALIZATION</a:t>
            </a:r>
            <a:endParaRPr/>
          </a:p>
        </p:txBody>
      </p:sp>
      <p:sp>
        <p:nvSpPr>
          <p:cNvPr id="168" name="Google Shape;168;p1"/>
          <p:cNvSpPr txBox="1"/>
          <p:nvPr>
            <p:ph idx="1" type="subTitle"/>
          </p:nvPr>
        </p:nvSpPr>
        <p:spPr>
          <a:xfrm>
            <a:off x="3369769" y="3429000"/>
            <a:ext cx="5205046" cy="182832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lnSpc>
                <a:spcPct val="90000"/>
              </a:lnSpc>
              <a:spcBef>
                <a:spcPts val="0"/>
              </a:spcBef>
              <a:spcAft>
                <a:spcPts val="0"/>
              </a:spcAft>
              <a:buClr>
                <a:schemeClr val="dk1"/>
              </a:buClr>
              <a:buSzPct val="100000"/>
              <a:buNone/>
            </a:pPr>
            <a:r>
              <a:rPr b="1" lang="en-US" sz="2900">
                <a:latin typeface="Calibri"/>
                <a:ea typeface="Calibri"/>
                <a:cs typeface="Calibri"/>
                <a:sym typeface="Calibri"/>
              </a:rPr>
              <a:t>START: DECEMBER 9, 2021 </a:t>
            </a:r>
            <a:endParaRPr/>
          </a:p>
          <a:p>
            <a:pPr indent="0" lvl="0" marL="0" rtl="0" algn="l">
              <a:lnSpc>
                <a:spcPct val="90000"/>
              </a:lnSpc>
              <a:spcBef>
                <a:spcPts val="1000"/>
              </a:spcBef>
              <a:spcAft>
                <a:spcPts val="0"/>
              </a:spcAft>
              <a:buClr>
                <a:schemeClr val="dk1"/>
              </a:buClr>
              <a:buSzPct val="100000"/>
              <a:buNone/>
            </a:pPr>
            <a:r>
              <a:rPr b="1" lang="en-US" sz="2900">
                <a:latin typeface="Calibri"/>
                <a:ea typeface="Calibri"/>
                <a:cs typeface="Calibri"/>
                <a:sym typeface="Calibri"/>
              </a:rPr>
              <a:t> END: JANUARY 1, 2022 </a:t>
            </a:r>
            <a:endParaRPr/>
          </a:p>
          <a:p>
            <a:pPr indent="0" lvl="0" marL="0" rtl="0" algn="l">
              <a:lnSpc>
                <a:spcPct val="90000"/>
              </a:lnSpc>
              <a:spcBef>
                <a:spcPts val="1000"/>
              </a:spcBef>
              <a:spcAft>
                <a:spcPts val="0"/>
              </a:spcAft>
              <a:buClr>
                <a:schemeClr val="dk1"/>
              </a:buClr>
              <a:buSzPct val="100000"/>
              <a:buNone/>
            </a:pPr>
            <a:r>
              <a:t/>
            </a:r>
            <a:endParaRPr b="1" sz="2900">
              <a:latin typeface="Calibri"/>
              <a:ea typeface="Calibri"/>
              <a:cs typeface="Calibri"/>
              <a:sym typeface="Calibri"/>
            </a:endParaRPr>
          </a:p>
          <a:p>
            <a:pPr indent="0" lvl="0" marL="0" rtl="0" algn="l">
              <a:lnSpc>
                <a:spcPct val="90000"/>
              </a:lnSpc>
              <a:spcBef>
                <a:spcPts val="1000"/>
              </a:spcBef>
              <a:spcAft>
                <a:spcPts val="0"/>
              </a:spcAft>
              <a:buClr>
                <a:schemeClr val="dk1"/>
              </a:buClr>
              <a:buSzPct val="100000"/>
              <a:buNone/>
            </a:pPr>
            <a:r>
              <a:rPr b="1" lang="en-US" sz="2900">
                <a:latin typeface="Calibri"/>
                <a:ea typeface="Calibri"/>
                <a:cs typeface="Calibri"/>
                <a:sym typeface="Calibri"/>
              </a:rPr>
              <a:t>INSTRUCTOR: MEDIA ELMAS </a:t>
            </a:r>
            <a:endParaRPr b="1" sz="2900">
              <a:latin typeface="Calibri"/>
              <a:ea typeface="Calibri"/>
              <a:cs typeface="Calibri"/>
              <a:sym typeface="Calibri"/>
            </a:endParaRPr>
          </a:p>
          <a:p>
            <a:pPr indent="0" lvl="0" marL="0" rtl="0" algn="ctr">
              <a:lnSpc>
                <a:spcPct val="90000"/>
              </a:lnSpc>
              <a:spcBef>
                <a:spcPts val="1000"/>
              </a:spcBef>
              <a:spcAft>
                <a:spcPts val="0"/>
              </a:spcAft>
              <a:buClr>
                <a:schemeClr val="dk1"/>
              </a:buClr>
              <a:buSzPct val="100000"/>
              <a:buNone/>
            </a:pPr>
            <a:br>
              <a:rPr lang="en-US" sz="800">
                <a:latin typeface="Arial"/>
                <a:ea typeface="Arial"/>
                <a:cs typeface="Arial"/>
                <a:sym typeface="Arial"/>
              </a:rPr>
            </a:br>
            <a:endParaRPr sz="800">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5000"/>
                                        <p:tgtEl>
                                          <p:spTgt spid="1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Source Sans Pro"/>
              <a:buNone/>
            </a:pPr>
            <a:r>
              <a:rPr lang="en-US"/>
              <a:t>Answers</a:t>
            </a:r>
            <a:endParaRPr/>
          </a:p>
        </p:txBody>
      </p:sp>
      <p:sp>
        <p:nvSpPr>
          <p:cNvPr id="275" name="Google Shape;275;p1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Political party – Qualitative</a:t>
            </a:r>
            <a:endParaRPr/>
          </a:p>
          <a:p>
            <a:pPr indent="-228600" lvl="0" marL="228600" rtl="0" algn="l">
              <a:lnSpc>
                <a:spcPct val="90000"/>
              </a:lnSpc>
              <a:spcBef>
                <a:spcPts val="1000"/>
              </a:spcBef>
              <a:spcAft>
                <a:spcPts val="0"/>
              </a:spcAft>
              <a:buClr>
                <a:schemeClr val="dk1"/>
              </a:buClr>
              <a:buSzPts val="2800"/>
              <a:buChar char="•"/>
            </a:pPr>
            <a:r>
              <a:rPr lang="en-US"/>
              <a:t>Calories - Quantitative </a:t>
            </a:r>
            <a:endParaRPr/>
          </a:p>
          <a:p>
            <a:pPr indent="-228600" lvl="0" marL="228600" rtl="0" algn="l">
              <a:lnSpc>
                <a:spcPct val="90000"/>
              </a:lnSpc>
              <a:spcBef>
                <a:spcPts val="1000"/>
              </a:spcBef>
              <a:spcAft>
                <a:spcPts val="0"/>
              </a:spcAft>
              <a:buClr>
                <a:schemeClr val="dk1"/>
              </a:buClr>
              <a:buSzPts val="2800"/>
              <a:buChar char="•"/>
            </a:pPr>
            <a:r>
              <a:rPr lang="en-US"/>
              <a:t>Flavor - Qualitative</a:t>
            </a:r>
            <a:endParaRPr/>
          </a:p>
          <a:p>
            <a:pPr indent="-228600" lvl="0" marL="228600" rtl="0" algn="l">
              <a:lnSpc>
                <a:spcPct val="90000"/>
              </a:lnSpc>
              <a:spcBef>
                <a:spcPts val="1000"/>
              </a:spcBef>
              <a:spcAft>
                <a:spcPts val="0"/>
              </a:spcAft>
              <a:buClr>
                <a:schemeClr val="dk1"/>
              </a:buClr>
              <a:buSzPts val="2800"/>
              <a:buChar char="•"/>
            </a:pPr>
            <a:r>
              <a:rPr lang="en-US"/>
              <a:t>Species – Qualitative</a:t>
            </a:r>
            <a:endParaRPr/>
          </a:p>
          <a:p>
            <a:pPr indent="-228600" lvl="0" marL="228600" rtl="0" algn="l">
              <a:lnSpc>
                <a:spcPct val="90000"/>
              </a:lnSpc>
              <a:spcBef>
                <a:spcPts val="1000"/>
              </a:spcBef>
              <a:spcAft>
                <a:spcPts val="0"/>
              </a:spcAft>
              <a:buClr>
                <a:schemeClr val="dk1"/>
              </a:buClr>
              <a:buSzPts val="2800"/>
              <a:buChar char="•"/>
            </a:pPr>
            <a:r>
              <a:rPr lang="en-US"/>
              <a:t>Make of Car – Qualitative</a:t>
            </a:r>
            <a:endParaRPr/>
          </a:p>
          <a:p>
            <a:pPr indent="-228600" lvl="0" marL="228600" rtl="0" algn="l">
              <a:lnSpc>
                <a:spcPct val="90000"/>
              </a:lnSpc>
              <a:spcBef>
                <a:spcPts val="1000"/>
              </a:spcBef>
              <a:spcAft>
                <a:spcPts val="0"/>
              </a:spcAft>
              <a:buClr>
                <a:schemeClr val="dk1"/>
              </a:buClr>
              <a:buSzPts val="2800"/>
              <a:buChar char="•"/>
            </a:pPr>
            <a:r>
              <a:rPr lang="en-US"/>
              <a:t>Vote count – Quantitative</a:t>
            </a:r>
            <a:endParaRPr/>
          </a:p>
          <a:p>
            <a:pPr indent="-228600" lvl="0" marL="228600" rtl="0" algn="l">
              <a:lnSpc>
                <a:spcPct val="90000"/>
              </a:lnSpc>
              <a:spcBef>
                <a:spcPts val="1000"/>
              </a:spcBef>
              <a:spcAft>
                <a:spcPts val="0"/>
              </a:spcAft>
              <a:buClr>
                <a:schemeClr val="dk1"/>
              </a:buClr>
              <a:buSzPts val="2800"/>
              <a:buChar char="•"/>
            </a:pPr>
            <a:r>
              <a:rPr lang="en-US"/>
              <a:t>Price – Quantitative</a:t>
            </a:r>
            <a:endParaRPr/>
          </a:p>
          <a:p>
            <a:pPr indent="-228600" lvl="0" marL="228600" rtl="0" algn="l">
              <a:lnSpc>
                <a:spcPct val="90000"/>
              </a:lnSpc>
              <a:spcBef>
                <a:spcPts val="1000"/>
              </a:spcBef>
              <a:spcAft>
                <a:spcPts val="0"/>
              </a:spcAft>
              <a:buClr>
                <a:schemeClr val="dk1"/>
              </a:buClr>
              <a:buSzPts val="2800"/>
              <a:buChar char="•"/>
            </a:pPr>
            <a:r>
              <a:rPr lang="en-US"/>
              <a:t>Population count – Quantitative</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0" name="Shape 280"/>
        <p:cNvGrpSpPr/>
        <p:nvPr/>
      </p:nvGrpSpPr>
      <p:grpSpPr>
        <a:xfrm>
          <a:off x="0" y="0"/>
          <a:ext cx="0" cy="0"/>
          <a:chOff x="0" y="0"/>
          <a:chExt cx="0" cy="0"/>
        </a:xfrm>
      </p:grpSpPr>
      <p:sp>
        <p:nvSpPr>
          <p:cNvPr id="281" name="Google Shape;281;p11"/>
          <p:cNvSpPr txBox="1"/>
          <p:nvPr>
            <p:ph type="title"/>
          </p:nvPr>
        </p:nvSpPr>
        <p:spPr>
          <a:xfrm>
            <a:off x="996981" y="393086"/>
            <a:ext cx="9745883" cy="112494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Source Sans Pro"/>
              <a:buNone/>
            </a:pPr>
            <a:r>
              <a:rPr b="1" lang="en-US"/>
              <a:t>Data Visualization </a:t>
            </a:r>
            <a:endParaRPr/>
          </a:p>
        </p:txBody>
      </p:sp>
      <p:grpSp>
        <p:nvGrpSpPr>
          <p:cNvPr id="282" name="Google Shape;282;p11"/>
          <p:cNvGrpSpPr/>
          <p:nvPr/>
        </p:nvGrpSpPr>
        <p:grpSpPr>
          <a:xfrm>
            <a:off x="705756" y="2143220"/>
            <a:ext cx="11017077" cy="2794166"/>
            <a:chOff x="469166" y="965051"/>
            <a:chExt cx="11017077" cy="2794166"/>
          </a:xfrm>
        </p:grpSpPr>
        <p:sp>
          <p:nvSpPr>
            <p:cNvPr id="283" name="Google Shape;283;p11"/>
            <p:cNvSpPr/>
            <p:nvPr/>
          </p:nvSpPr>
          <p:spPr>
            <a:xfrm>
              <a:off x="1138712" y="965051"/>
              <a:ext cx="1095620" cy="1095620"/>
            </a:xfrm>
            <a:prstGeom prst="rect">
              <a:avLst/>
            </a:prstGeom>
            <a:blipFill rotWithShape="1">
              <a:blip r:embed="rId3">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1"/>
            <p:cNvSpPr/>
            <p:nvPr/>
          </p:nvSpPr>
          <p:spPr>
            <a:xfrm>
              <a:off x="469166" y="2479926"/>
              <a:ext cx="2434713" cy="127929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1"/>
            <p:cNvSpPr txBox="1"/>
            <p:nvPr/>
          </p:nvSpPr>
          <p:spPr>
            <a:xfrm>
              <a:off x="469166" y="2479926"/>
              <a:ext cx="2434713" cy="127929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Source Sans Pro"/>
                <a:buNone/>
              </a:pPr>
              <a:r>
                <a:rPr lang="en-US" sz="2000">
                  <a:solidFill>
                    <a:schemeClr val="dk1"/>
                  </a:solidFill>
                  <a:latin typeface="Source Sans Pro"/>
                  <a:ea typeface="Source Sans Pro"/>
                  <a:cs typeface="Source Sans Pro"/>
                  <a:sym typeface="Source Sans Pro"/>
                </a:rPr>
                <a:t>Turning data into charts and graphs to help tell a story</a:t>
              </a:r>
              <a:endParaRPr/>
            </a:p>
          </p:txBody>
        </p:sp>
        <p:sp>
          <p:nvSpPr>
            <p:cNvPr id="286" name="Google Shape;286;p11"/>
            <p:cNvSpPr/>
            <p:nvPr/>
          </p:nvSpPr>
          <p:spPr>
            <a:xfrm>
              <a:off x="3999500" y="965051"/>
              <a:ext cx="1095620" cy="1095620"/>
            </a:xfrm>
            <a:prstGeom prst="rect">
              <a:avLst/>
            </a:prstGeom>
            <a:blipFill rotWithShape="1">
              <a:blip r:embed="rId4">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1"/>
            <p:cNvSpPr/>
            <p:nvPr/>
          </p:nvSpPr>
          <p:spPr>
            <a:xfrm>
              <a:off x="3329954" y="2479926"/>
              <a:ext cx="2434713" cy="127929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1"/>
            <p:cNvSpPr txBox="1"/>
            <p:nvPr/>
          </p:nvSpPr>
          <p:spPr>
            <a:xfrm>
              <a:off x="3329954" y="2479926"/>
              <a:ext cx="2434713" cy="127929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Source Sans Pro"/>
                <a:buNone/>
              </a:pPr>
              <a:r>
                <a:rPr lang="en-US" sz="2000">
                  <a:solidFill>
                    <a:schemeClr val="dk1"/>
                  </a:solidFill>
                  <a:latin typeface="Source Sans Pro"/>
                  <a:ea typeface="Source Sans Pro"/>
                  <a:cs typeface="Source Sans Pro"/>
                  <a:sym typeface="Source Sans Pro"/>
                </a:rPr>
                <a:t>Makes it easier to understand what is happening in the business</a:t>
              </a:r>
              <a:endParaRPr/>
            </a:p>
          </p:txBody>
        </p:sp>
        <p:sp>
          <p:nvSpPr>
            <p:cNvPr id="289" name="Google Shape;289;p11"/>
            <p:cNvSpPr/>
            <p:nvPr/>
          </p:nvSpPr>
          <p:spPr>
            <a:xfrm>
              <a:off x="6860288" y="965051"/>
              <a:ext cx="1095620" cy="1095620"/>
            </a:xfrm>
            <a:prstGeom prst="rect">
              <a:avLst/>
            </a:prstGeom>
            <a:blipFill rotWithShape="1">
              <a:blip r:embed="rId5">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1"/>
            <p:cNvSpPr/>
            <p:nvPr/>
          </p:nvSpPr>
          <p:spPr>
            <a:xfrm>
              <a:off x="6190742" y="2479926"/>
              <a:ext cx="2434713" cy="127929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1"/>
            <p:cNvSpPr txBox="1"/>
            <p:nvPr/>
          </p:nvSpPr>
          <p:spPr>
            <a:xfrm>
              <a:off x="6190742" y="2479926"/>
              <a:ext cx="2434713" cy="127929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Source Sans Pro"/>
                <a:buNone/>
              </a:pPr>
              <a:r>
                <a:rPr lang="en-US" sz="2000">
                  <a:solidFill>
                    <a:schemeClr val="dk1"/>
                  </a:solidFill>
                  <a:latin typeface="Source Sans Pro"/>
                  <a:ea typeface="Source Sans Pro"/>
                  <a:cs typeface="Source Sans Pro"/>
                  <a:sym typeface="Source Sans Pro"/>
                </a:rPr>
                <a:t>Helps to identify outliers, trends, and patterns to make data-driven decisions </a:t>
              </a:r>
              <a:endParaRPr/>
            </a:p>
          </p:txBody>
        </p:sp>
        <p:sp>
          <p:nvSpPr>
            <p:cNvPr id="292" name="Google Shape;292;p11"/>
            <p:cNvSpPr/>
            <p:nvPr/>
          </p:nvSpPr>
          <p:spPr>
            <a:xfrm>
              <a:off x="9721076" y="965051"/>
              <a:ext cx="1095620" cy="1095620"/>
            </a:xfrm>
            <a:prstGeom prst="rect">
              <a:avLst/>
            </a:prstGeom>
            <a:blipFill rotWithShape="1">
              <a:blip r:embed="rId6">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1"/>
            <p:cNvSpPr/>
            <p:nvPr/>
          </p:nvSpPr>
          <p:spPr>
            <a:xfrm>
              <a:off x="9051530" y="2479926"/>
              <a:ext cx="2434713" cy="127929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1"/>
            <p:cNvSpPr txBox="1"/>
            <p:nvPr/>
          </p:nvSpPr>
          <p:spPr>
            <a:xfrm>
              <a:off x="9051530" y="2479926"/>
              <a:ext cx="2434713" cy="127929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Source Sans Pro"/>
                <a:buNone/>
              </a:pPr>
              <a:r>
                <a:rPr lang="en-US" sz="2000">
                  <a:solidFill>
                    <a:schemeClr val="dk1"/>
                  </a:solidFill>
                  <a:latin typeface="Source Sans Pro"/>
                  <a:ea typeface="Source Sans Pro"/>
                  <a:cs typeface="Source Sans Pro"/>
                  <a:sym typeface="Source Sans Pro"/>
                </a:rPr>
                <a:t>Used in reports and interactive dashboard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Source Sans Pro"/>
              <a:buNone/>
            </a:pPr>
            <a:r>
              <a:rPr b="1" lang="en-US"/>
              <a:t>Types of Data Visualizations </a:t>
            </a:r>
            <a:endParaRPr/>
          </a:p>
        </p:txBody>
      </p:sp>
      <p:grpSp>
        <p:nvGrpSpPr>
          <p:cNvPr id="301" name="Google Shape;301;p12"/>
          <p:cNvGrpSpPr/>
          <p:nvPr/>
        </p:nvGrpSpPr>
        <p:grpSpPr>
          <a:xfrm>
            <a:off x="838200" y="1865312"/>
            <a:ext cx="10515600" cy="4271963"/>
            <a:chOff x="0" y="39687"/>
            <a:chExt cx="10515600" cy="4271963"/>
          </a:xfrm>
        </p:grpSpPr>
        <p:sp>
          <p:nvSpPr>
            <p:cNvPr id="302" name="Google Shape;302;p12"/>
            <p:cNvSpPr/>
            <p:nvPr/>
          </p:nvSpPr>
          <p:spPr>
            <a:xfrm>
              <a:off x="0" y="39687"/>
              <a:ext cx="3286125" cy="1971675"/>
            </a:xfrm>
            <a:prstGeom prst="rect">
              <a:avLst/>
            </a:prstGeom>
            <a:solidFill>
              <a:schemeClr val="accen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2"/>
            <p:cNvSpPr txBox="1"/>
            <p:nvPr/>
          </p:nvSpPr>
          <p:spPr>
            <a:xfrm>
              <a:off x="0" y="39687"/>
              <a:ext cx="3286125" cy="1971675"/>
            </a:xfrm>
            <a:prstGeom prst="rect">
              <a:avLst/>
            </a:prstGeom>
            <a:noFill/>
            <a:ln>
              <a:noFill/>
            </a:ln>
          </p:spPr>
          <p:txBody>
            <a:bodyPr anchorCtr="0" anchor="ctr" bIns="175250" lIns="175250" spcFirstLastPara="1" rIns="175250" wrap="square" tIns="175250">
              <a:noAutofit/>
            </a:bodyPr>
            <a:lstStyle/>
            <a:p>
              <a:pPr indent="0" lvl="0" marL="0" marR="0" rtl="0" algn="ctr">
                <a:lnSpc>
                  <a:spcPct val="90000"/>
                </a:lnSpc>
                <a:spcBef>
                  <a:spcPts val="0"/>
                </a:spcBef>
                <a:spcAft>
                  <a:spcPts val="0"/>
                </a:spcAft>
                <a:buClr>
                  <a:schemeClr val="lt1"/>
                </a:buClr>
                <a:buSzPts val="4600"/>
                <a:buFont typeface="Source Sans Pro"/>
                <a:buNone/>
              </a:pPr>
              <a:r>
                <a:rPr lang="en-US" sz="4600">
                  <a:solidFill>
                    <a:schemeClr val="lt1"/>
                  </a:solidFill>
                  <a:latin typeface="Source Sans Pro"/>
                  <a:ea typeface="Source Sans Pro"/>
                  <a:cs typeface="Source Sans Pro"/>
                  <a:sym typeface="Source Sans Pro"/>
                </a:rPr>
                <a:t>Charts</a:t>
              </a:r>
              <a:endParaRPr/>
            </a:p>
          </p:txBody>
        </p:sp>
        <p:sp>
          <p:nvSpPr>
            <p:cNvPr id="304" name="Google Shape;304;p12"/>
            <p:cNvSpPr/>
            <p:nvPr/>
          </p:nvSpPr>
          <p:spPr>
            <a:xfrm>
              <a:off x="3614737" y="39687"/>
              <a:ext cx="3286125" cy="1971675"/>
            </a:xfrm>
            <a:prstGeom prst="rect">
              <a:avLst/>
            </a:prstGeom>
            <a:solidFill>
              <a:schemeClr val="accen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2"/>
            <p:cNvSpPr txBox="1"/>
            <p:nvPr/>
          </p:nvSpPr>
          <p:spPr>
            <a:xfrm>
              <a:off x="3614737" y="39687"/>
              <a:ext cx="3286125" cy="1971675"/>
            </a:xfrm>
            <a:prstGeom prst="rect">
              <a:avLst/>
            </a:prstGeom>
            <a:noFill/>
            <a:ln>
              <a:noFill/>
            </a:ln>
          </p:spPr>
          <p:txBody>
            <a:bodyPr anchorCtr="0" anchor="ctr" bIns="175250" lIns="175250" spcFirstLastPara="1" rIns="175250" wrap="square" tIns="175250">
              <a:noAutofit/>
            </a:bodyPr>
            <a:lstStyle/>
            <a:p>
              <a:pPr indent="0" lvl="0" marL="0" marR="0" rtl="0" algn="ctr">
                <a:lnSpc>
                  <a:spcPct val="90000"/>
                </a:lnSpc>
                <a:spcBef>
                  <a:spcPts val="0"/>
                </a:spcBef>
                <a:spcAft>
                  <a:spcPts val="0"/>
                </a:spcAft>
                <a:buClr>
                  <a:schemeClr val="lt1"/>
                </a:buClr>
                <a:buSzPts val="4600"/>
                <a:buFont typeface="Source Sans Pro"/>
                <a:buNone/>
              </a:pPr>
              <a:r>
                <a:rPr lang="en-US" sz="4600">
                  <a:solidFill>
                    <a:schemeClr val="lt1"/>
                  </a:solidFill>
                  <a:latin typeface="Source Sans Pro"/>
                  <a:ea typeface="Source Sans Pro"/>
                  <a:cs typeface="Source Sans Pro"/>
                  <a:sym typeface="Source Sans Pro"/>
                </a:rPr>
                <a:t>Graphs </a:t>
              </a:r>
              <a:endParaRPr/>
            </a:p>
          </p:txBody>
        </p:sp>
        <p:sp>
          <p:nvSpPr>
            <p:cNvPr id="306" name="Google Shape;306;p12"/>
            <p:cNvSpPr/>
            <p:nvPr/>
          </p:nvSpPr>
          <p:spPr>
            <a:xfrm>
              <a:off x="7229475" y="39687"/>
              <a:ext cx="3286125" cy="1971675"/>
            </a:xfrm>
            <a:prstGeom prst="rect">
              <a:avLst/>
            </a:prstGeom>
            <a:solidFill>
              <a:schemeClr val="accen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2"/>
            <p:cNvSpPr txBox="1"/>
            <p:nvPr/>
          </p:nvSpPr>
          <p:spPr>
            <a:xfrm>
              <a:off x="7229475" y="39687"/>
              <a:ext cx="3286125" cy="1971675"/>
            </a:xfrm>
            <a:prstGeom prst="rect">
              <a:avLst/>
            </a:prstGeom>
            <a:noFill/>
            <a:ln>
              <a:noFill/>
            </a:ln>
          </p:spPr>
          <p:txBody>
            <a:bodyPr anchorCtr="0" anchor="ctr" bIns="175250" lIns="175250" spcFirstLastPara="1" rIns="175250" wrap="square" tIns="175250">
              <a:noAutofit/>
            </a:bodyPr>
            <a:lstStyle/>
            <a:p>
              <a:pPr indent="0" lvl="0" marL="0" marR="0" rtl="0" algn="ctr">
                <a:lnSpc>
                  <a:spcPct val="90000"/>
                </a:lnSpc>
                <a:spcBef>
                  <a:spcPts val="0"/>
                </a:spcBef>
                <a:spcAft>
                  <a:spcPts val="0"/>
                </a:spcAft>
                <a:buClr>
                  <a:schemeClr val="lt1"/>
                </a:buClr>
                <a:buSzPts val="4600"/>
                <a:buFont typeface="Source Sans Pro"/>
                <a:buNone/>
              </a:pPr>
              <a:r>
                <a:rPr lang="en-US" sz="4600">
                  <a:solidFill>
                    <a:schemeClr val="lt1"/>
                  </a:solidFill>
                  <a:latin typeface="Source Sans Pro"/>
                  <a:ea typeface="Source Sans Pro"/>
                  <a:cs typeface="Source Sans Pro"/>
                  <a:sym typeface="Source Sans Pro"/>
                </a:rPr>
                <a:t>Tables</a:t>
              </a:r>
              <a:endParaRPr/>
            </a:p>
          </p:txBody>
        </p:sp>
        <p:sp>
          <p:nvSpPr>
            <p:cNvPr id="308" name="Google Shape;308;p12"/>
            <p:cNvSpPr/>
            <p:nvPr/>
          </p:nvSpPr>
          <p:spPr>
            <a:xfrm>
              <a:off x="1807368" y="2339975"/>
              <a:ext cx="3286125" cy="1971675"/>
            </a:xfrm>
            <a:prstGeom prst="rect">
              <a:avLst/>
            </a:prstGeom>
            <a:solidFill>
              <a:schemeClr val="accen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2"/>
            <p:cNvSpPr txBox="1"/>
            <p:nvPr/>
          </p:nvSpPr>
          <p:spPr>
            <a:xfrm>
              <a:off x="1807368" y="2339975"/>
              <a:ext cx="3286125" cy="1971675"/>
            </a:xfrm>
            <a:prstGeom prst="rect">
              <a:avLst/>
            </a:prstGeom>
            <a:noFill/>
            <a:ln>
              <a:noFill/>
            </a:ln>
          </p:spPr>
          <p:txBody>
            <a:bodyPr anchorCtr="0" anchor="ctr" bIns="175250" lIns="175250" spcFirstLastPara="1" rIns="175250" wrap="square" tIns="175250">
              <a:noAutofit/>
            </a:bodyPr>
            <a:lstStyle/>
            <a:p>
              <a:pPr indent="0" lvl="0" marL="0" marR="0" rtl="0" algn="ctr">
                <a:lnSpc>
                  <a:spcPct val="90000"/>
                </a:lnSpc>
                <a:spcBef>
                  <a:spcPts val="0"/>
                </a:spcBef>
                <a:spcAft>
                  <a:spcPts val="0"/>
                </a:spcAft>
                <a:buClr>
                  <a:schemeClr val="lt1"/>
                </a:buClr>
                <a:buSzPts val="4600"/>
                <a:buFont typeface="Source Sans Pro"/>
                <a:buNone/>
              </a:pPr>
              <a:r>
                <a:rPr lang="en-US" sz="4600">
                  <a:solidFill>
                    <a:schemeClr val="lt1"/>
                  </a:solidFill>
                  <a:latin typeface="Source Sans Pro"/>
                  <a:ea typeface="Source Sans Pro"/>
                  <a:cs typeface="Source Sans Pro"/>
                  <a:sym typeface="Source Sans Pro"/>
                </a:rPr>
                <a:t>Maps</a:t>
              </a:r>
              <a:endParaRPr/>
            </a:p>
          </p:txBody>
        </p:sp>
        <p:sp>
          <p:nvSpPr>
            <p:cNvPr id="310" name="Google Shape;310;p12"/>
            <p:cNvSpPr/>
            <p:nvPr/>
          </p:nvSpPr>
          <p:spPr>
            <a:xfrm>
              <a:off x="5422106" y="2339975"/>
              <a:ext cx="3286125" cy="1971675"/>
            </a:xfrm>
            <a:prstGeom prst="rect">
              <a:avLst/>
            </a:prstGeom>
            <a:solidFill>
              <a:schemeClr val="accen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2"/>
            <p:cNvSpPr txBox="1"/>
            <p:nvPr/>
          </p:nvSpPr>
          <p:spPr>
            <a:xfrm>
              <a:off x="5422106" y="2339975"/>
              <a:ext cx="3286125" cy="1971675"/>
            </a:xfrm>
            <a:prstGeom prst="rect">
              <a:avLst/>
            </a:prstGeom>
            <a:noFill/>
            <a:ln>
              <a:noFill/>
            </a:ln>
          </p:spPr>
          <p:txBody>
            <a:bodyPr anchorCtr="0" anchor="ctr" bIns="175250" lIns="175250" spcFirstLastPara="1" rIns="175250" wrap="square" tIns="175250">
              <a:noAutofit/>
            </a:bodyPr>
            <a:lstStyle/>
            <a:p>
              <a:pPr indent="0" lvl="0" marL="0" marR="0" rtl="0" algn="ctr">
                <a:lnSpc>
                  <a:spcPct val="90000"/>
                </a:lnSpc>
                <a:spcBef>
                  <a:spcPts val="0"/>
                </a:spcBef>
                <a:spcAft>
                  <a:spcPts val="0"/>
                </a:spcAft>
                <a:buClr>
                  <a:schemeClr val="lt1"/>
                </a:buClr>
                <a:buSzPts val="4600"/>
                <a:buFont typeface="Source Sans Pro"/>
                <a:buNone/>
              </a:pPr>
              <a:r>
                <a:rPr lang="en-US" sz="4600">
                  <a:solidFill>
                    <a:schemeClr val="lt1"/>
                  </a:solidFill>
                  <a:latin typeface="Source Sans Pro"/>
                  <a:ea typeface="Source Sans Pro"/>
                  <a:cs typeface="Source Sans Pro"/>
                  <a:sym typeface="Source Sans Pro"/>
                </a:rPr>
                <a:t>Dashboards</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Source Sans Pro"/>
              <a:buNone/>
            </a:pPr>
            <a:r>
              <a:rPr b="1" lang="en-US"/>
              <a:t>Types of Data Visualizations </a:t>
            </a:r>
            <a:endParaRPr/>
          </a:p>
        </p:txBody>
      </p:sp>
      <p:grpSp>
        <p:nvGrpSpPr>
          <p:cNvPr id="318" name="Google Shape;318;p13"/>
          <p:cNvGrpSpPr/>
          <p:nvPr/>
        </p:nvGrpSpPr>
        <p:grpSpPr>
          <a:xfrm>
            <a:off x="838200" y="1865312"/>
            <a:ext cx="10515600" cy="4271963"/>
            <a:chOff x="0" y="39687"/>
            <a:chExt cx="10515600" cy="4271963"/>
          </a:xfrm>
        </p:grpSpPr>
        <p:sp>
          <p:nvSpPr>
            <p:cNvPr id="319" name="Google Shape;319;p13"/>
            <p:cNvSpPr/>
            <p:nvPr/>
          </p:nvSpPr>
          <p:spPr>
            <a:xfrm>
              <a:off x="0" y="39687"/>
              <a:ext cx="3286125" cy="1971675"/>
            </a:xfrm>
            <a:prstGeom prst="rect">
              <a:avLst/>
            </a:prstGeom>
            <a:solidFill>
              <a:schemeClr val="accen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3"/>
            <p:cNvSpPr txBox="1"/>
            <p:nvPr/>
          </p:nvSpPr>
          <p:spPr>
            <a:xfrm>
              <a:off x="0" y="39687"/>
              <a:ext cx="3286125" cy="1971675"/>
            </a:xfrm>
            <a:prstGeom prst="rect">
              <a:avLst/>
            </a:prstGeom>
            <a:noFill/>
            <a:ln>
              <a:noFill/>
            </a:ln>
          </p:spPr>
          <p:txBody>
            <a:bodyPr anchorCtr="0" anchor="ctr" bIns="175250" lIns="175250" spcFirstLastPara="1" rIns="175250" wrap="square" tIns="175250">
              <a:noAutofit/>
            </a:bodyPr>
            <a:lstStyle/>
            <a:p>
              <a:pPr indent="0" lvl="0" marL="0" marR="0" rtl="0" algn="ctr">
                <a:lnSpc>
                  <a:spcPct val="90000"/>
                </a:lnSpc>
                <a:spcBef>
                  <a:spcPts val="0"/>
                </a:spcBef>
                <a:spcAft>
                  <a:spcPts val="0"/>
                </a:spcAft>
                <a:buClr>
                  <a:schemeClr val="lt1"/>
                </a:buClr>
                <a:buSzPts val="4600"/>
                <a:buFont typeface="Source Sans Pro"/>
                <a:buNone/>
              </a:pPr>
              <a:r>
                <a:rPr lang="en-US" sz="4600">
                  <a:solidFill>
                    <a:schemeClr val="lt1"/>
                  </a:solidFill>
                  <a:latin typeface="Source Sans Pro"/>
                  <a:ea typeface="Source Sans Pro"/>
                  <a:cs typeface="Source Sans Pro"/>
                  <a:sym typeface="Source Sans Pro"/>
                </a:rPr>
                <a:t>Charts</a:t>
              </a:r>
              <a:endParaRPr/>
            </a:p>
          </p:txBody>
        </p:sp>
        <p:sp>
          <p:nvSpPr>
            <p:cNvPr id="321" name="Google Shape;321;p13"/>
            <p:cNvSpPr/>
            <p:nvPr/>
          </p:nvSpPr>
          <p:spPr>
            <a:xfrm>
              <a:off x="3614737" y="39687"/>
              <a:ext cx="3286125" cy="1971675"/>
            </a:xfrm>
            <a:prstGeom prst="rect">
              <a:avLst/>
            </a:prstGeom>
            <a:solidFill>
              <a:schemeClr val="accen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3"/>
            <p:cNvSpPr txBox="1"/>
            <p:nvPr/>
          </p:nvSpPr>
          <p:spPr>
            <a:xfrm>
              <a:off x="3614737" y="39687"/>
              <a:ext cx="3286125" cy="1971675"/>
            </a:xfrm>
            <a:prstGeom prst="rect">
              <a:avLst/>
            </a:prstGeom>
            <a:noFill/>
            <a:ln>
              <a:noFill/>
            </a:ln>
          </p:spPr>
          <p:txBody>
            <a:bodyPr anchorCtr="0" anchor="ctr" bIns="175250" lIns="175250" spcFirstLastPara="1" rIns="175250" wrap="square" tIns="175250">
              <a:noAutofit/>
            </a:bodyPr>
            <a:lstStyle/>
            <a:p>
              <a:pPr indent="0" lvl="0" marL="0" marR="0" rtl="0" algn="ctr">
                <a:lnSpc>
                  <a:spcPct val="90000"/>
                </a:lnSpc>
                <a:spcBef>
                  <a:spcPts val="0"/>
                </a:spcBef>
                <a:spcAft>
                  <a:spcPts val="0"/>
                </a:spcAft>
                <a:buClr>
                  <a:schemeClr val="lt1"/>
                </a:buClr>
                <a:buSzPts val="4600"/>
                <a:buFont typeface="Source Sans Pro"/>
                <a:buNone/>
              </a:pPr>
              <a:r>
                <a:rPr lang="en-US" sz="4600">
                  <a:solidFill>
                    <a:schemeClr val="lt1"/>
                  </a:solidFill>
                  <a:latin typeface="Source Sans Pro"/>
                  <a:ea typeface="Source Sans Pro"/>
                  <a:cs typeface="Source Sans Pro"/>
                  <a:sym typeface="Source Sans Pro"/>
                </a:rPr>
                <a:t>Graphs </a:t>
              </a:r>
              <a:endParaRPr/>
            </a:p>
          </p:txBody>
        </p:sp>
        <p:sp>
          <p:nvSpPr>
            <p:cNvPr id="323" name="Google Shape;323;p13"/>
            <p:cNvSpPr/>
            <p:nvPr/>
          </p:nvSpPr>
          <p:spPr>
            <a:xfrm>
              <a:off x="7229475" y="39687"/>
              <a:ext cx="3286125" cy="1971675"/>
            </a:xfrm>
            <a:prstGeom prst="rect">
              <a:avLst/>
            </a:prstGeom>
            <a:solidFill>
              <a:schemeClr val="accen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3"/>
            <p:cNvSpPr txBox="1"/>
            <p:nvPr/>
          </p:nvSpPr>
          <p:spPr>
            <a:xfrm>
              <a:off x="7229475" y="39687"/>
              <a:ext cx="3286125" cy="1971675"/>
            </a:xfrm>
            <a:prstGeom prst="rect">
              <a:avLst/>
            </a:prstGeom>
            <a:noFill/>
            <a:ln>
              <a:noFill/>
            </a:ln>
          </p:spPr>
          <p:txBody>
            <a:bodyPr anchorCtr="0" anchor="ctr" bIns="175250" lIns="175250" spcFirstLastPara="1" rIns="175250" wrap="square" tIns="175250">
              <a:noAutofit/>
            </a:bodyPr>
            <a:lstStyle/>
            <a:p>
              <a:pPr indent="0" lvl="0" marL="0" marR="0" rtl="0" algn="ctr">
                <a:lnSpc>
                  <a:spcPct val="90000"/>
                </a:lnSpc>
                <a:spcBef>
                  <a:spcPts val="0"/>
                </a:spcBef>
                <a:spcAft>
                  <a:spcPts val="0"/>
                </a:spcAft>
                <a:buClr>
                  <a:schemeClr val="lt1"/>
                </a:buClr>
                <a:buSzPts val="4600"/>
                <a:buFont typeface="Source Sans Pro"/>
                <a:buNone/>
              </a:pPr>
              <a:r>
                <a:rPr lang="en-US" sz="4600">
                  <a:solidFill>
                    <a:schemeClr val="lt1"/>
                  </a:solidFill>
                  <a:latin typeface="Source Sans Pro"/>
                  <a:ea typeface="Source Sans Pro"/>
                  <a:cs typeface="Source Sans Pro"/>
                  <a:sym typeface="Source Sans Pro"/>
                </a:rPr>
                <a:t>Tables</a:t>
              </a:r>
              <a:endParaRPr/>
            </a:p>
          </p:txBody>
        </p:sp>
        <p:sp>
          <p:nvSpPr>
            <p:cNvPr id="325" name="Google Shape;325;p13"/>
            <p:cNvSpPr/>
            <p:nvPr/>
          </p:nvSpPr>
          <p:spPr>
            <a:xfrm>
              <a:off x="1807368" y="2339975"/>
              <a:ext cx="3286125" cy="1971675"/>
            </a:xfrm>
            <a:prstGeom prst="rect">
              <a:avLst/>
            </a:prstGeom>
            <a:solidFill>
              <a:schemeClr val="accen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3"/>
            <p:cNvSpPr txBox="1"/>
            <p:nvPr/>
          </p:nvSpPr>
          <p:spPr>
            <a:xfrm>
              <a:off x="1807368" y="2339975"/>
              <a:ext cx="3286125" cy="1971675"/>
            </a:xfrm>
            <a:prstGeom prst="rect">
              <a:avLst/>
            </a:prstGeom>
            <a:noFill/>
            <a:ln>
              <a:noFill/>
            </a:ln>
          </p:spPr>
          <p:txBody>
            <a:bodyPr anchorCtr="0" anchor="ctr" bIns="175250" lIns="175250" spcFirstLastPara="1" rIns="175250" wrap="square" tIns="175250">
              <a:noAutofit/>
            </a:bodyPr>
            <a:lstStyle/>
            <a:p>
              <a:pPr indent="0" lvl="0" marL="0" marR="0" rtl="0" algn="ctr">
                <a:lnSpc>
                  <a:spcPct val="90000"/>
                </a:lnSpc>
                <a:spcBef>
                  <a:spcPts val="0"/>
                </a:spcBef>
                <a:spcAft>
                  <a:spcPts val="0"/>
                </a:spcAft>
                <a:buClr>
                  <a:schemeClr val="lt1"/>
                </a:buClr>
                <a:buSzPts val="4600"/>
                <a:buFont typeface="Source Sans Pro"/>
                <a:buNone/>
              </a:pPr>
              <a:r>
                <a:rPr lang="en-US" sz="4600">
                  <a:solidFill>
                    <a:schemeClr val="lt1"/>
                  </a:solidFill>
                  <a:latin typeface="Source Sans Pro"/>
                  <a:ea typeface="Source Sans Pro"/>
                  <a:cs typeface="Source Sans Pro"/>
                  <a:sym typeface="Source Sans Pro"/>
                </a:rPr>
                <a:t>Maps</a:t>
              </a:r>
              <a:endParaRPr/>
            </a:p>
          </p:txBody>
        </p:sp>
        <p:sp>
          <p:nvSpPr>
            <p:cNvPr id="327" name="Google Shape;327;p13"/>
            <p:cNvSpPr/>
            <p:nvPr/>
          </p:nvSpPr>
          <p:spPr>
            <a:xfrm>
              <a:off x="5422106" y="2339975"/>
              <a:ext cx="3286125" cy="1971675"/>
            </a:xfrm>
            <a:prstGeom prst="rect">
              <a:avLst/>
            </a:prstGeom>
            <a:solidFill>
              <a:schemeClr val="accen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3"/>
            <p:cNvSpPr txBox="1"/>
            <p:nvPr/>
          </p:nvSpPr>
          <p:spPr>
            <a:xfrm>
              <a:off x="5422106" y="2339975"/>
              <a:ext cx="3286125" cy="1971675"/>
            </a:xfrm>
            <a:prstGeom prst="rect">
              <a:avLst/>
            </a:prstGeom>
            <a:noFill/>
            <a:ln>
              <a:noFill/>
            </a:ln>
          </p:spPr>
          <p:txBody>
            <a:bodyPr anchorCtr="0" anchor="ctr" bIns="175250" lIns="175250" spcFirstLastPara="1" rIns="175250" wrap="square" tIns="175250">
              <a:noAutofit/>
            </a:bodyPr>
            <a:lstStyle/>
            <a:p>
              <a:pPr indent="0" lvl="0" marL="0" marR="0" rtl="0" algn="ctr">
                <a:lnSpc>
                  <a:spcPct val="90000"/>
                </a:lnSpc>
                <a:spcBef>
                  <a:spcPts val="0"/>
                </a:spcBef>
                <a:spcAft>
                  <a:spcPts val="0"/>
                </a:spcAft>
                <a:buClr>
                  <a:schemeClr val="lt1"/>
                </a:buClr>
                <a:buSzPts val="4600"/>
                <a:buFont typeface="Source Sans Pro"/>
                <a:buNone/>
              </a:pPr>
              <a:r>
                <a:rPr lang="en-US" sz="4600">
                  <a:solidFill>
                    <a:schemeClr val="lt1"/>
                  </a:solidFill>
                  <a:latin typeface="Source Sans Pro"/>
                  <a:ea typeface="Source Sans Pro"/>
                  <a:cs typeface="Source Sans Pro"/>
                  <a:sym typeface="Source Sans Pro"/>
                </a:rPr>
                <a:t>Dashboards</a:t>
              </a:r>
              <a:endParaRPr/>
            </a:p>
          </p:txBody>
        </p:sp>
      </p:grpSp>
      <p:sp>
        <p:nvSpPr>
          <p:cNvPr id="329" name="Google Shape;329;p13"/>
          <p:cNvSpPr/>
          <p:nvPr/>
        </p:nvSpPr>
        <p:spPr>
          <a:xfrm rot="-2355410">
            <a:off x="2392691" y="1277432"/>
            <a:ext cx="623455" cy="1316991"/>
          </a:xfrm>
          <a:prstGeom prst="downArrow">
            <a:avLst>
              <a:gd fmla="val 50000" name="adj1"/>
              <a:gd fmla="val 50000" name="adj2"/>
            </a:avLst>
          </a:prstGeom>
          <a:solidFill>
            <a:schemeClr val="accent4"/>
          </a:solidFill>
          <a:ln cap="flat" cmpd="sng" w="12700">
            <a:solidFill>
              <a:srgbClr val="577F7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330" name="Google Shape;330;p13"/>
          <p:cNvSpPr/>
          <p:nvPr/>
        </p:nvSpPr>
        <p:spPr>
          <a:xfrm rot="-2355410">
            <a:off x="4664836" y="1277433"/>
            <a:ext cx="623455" cy="1316991"/>
          </a:xfrm>
          <a:prstGeom prst="downArrow">
            <a:avLst>
              <a:gd fmla="val 50000" name="adj1"/>
              <a:gd fmla="val 50000" name="adj2"/>
            </a:avLst>
          </a:prstGeom>
          <a:solidFill>
            <a:schemeClr val="accent4"/>
          </a:solidFill>
          <a:ln cap="flat" cmpd="sng" w="12700">
            <a:solidFill>
              <a:srgbClr val="577F7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14"/>
          <p:cNvSpPr txBox="1"/>
          <p:nvPr>
            <p:ph type="title"/>
          </p:nvPr>
        </p:nvSpPr>
        <p:spPr>
          <a:xfrm>
            <a:off x="838200" y="154924"/>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Source Sans Pro"/>
              <a:buNone/>
            </a:pPr>
            <a:r>
              <a:rPr b="1" lang="en-US" sz="3600"/>
              <a:t>Charts VS Graphs </a:t>
            </a:r>
            <a:endParaRPr/>
          </a:p>
        </p:txBody>
      </p:sp>
      <p:sp>
        <p:nvSpPr>
          <p:cNvPr id="336" name="Google Shape;336;p14"/>
          <p:cNvSpPr txBox="1"/>
          <p:nvPr>
            <p:ph idx="1" type="body"/>
          </p:nvPr>
        </p:nvSpPr>
        <p:spPr>
          <a:xfrm>
            <a:off x="2921357" y="3370458"/>
            <a:ext cx="1252059" cy="58179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Charts</a:t>
            </a:r>
            <a:endParaRPr/>
          </a:p>
        </p:txBody>
      </p:sp>
      <p:grpSp>
        <p:nvGrpSpPr>
          <p:cNvPr id="337" name="Google Shape;337;p14"/>
          <p:cNvGrpSpPr/>
          <p:nvPr/>
        </p:nvGrpSpPr>
        <p:grpSpPr>
          <a:xfrm>
            <a:off x="2438405" y="1512941"/>
            <a:ext cx="7060892" cy="2930478"/>
            <a:chOff x="2438405" y="103980"/>
            <a:chExt cx="7060892" cy="2930478"/>
          </a:xfrm>
        </p:grpSpPr>
        <p:sp>
          <p:nvSpPr>
            <p:cNvPr id="338" name="Google Shape;338;p14"/>
            <p:cNvSpPr/>
            <p:nvPr/>
          </p:nvSpPr>
          <p:spPr>
            <a:xfrm>
              <a:off x="2438405" y="193664"/>
              <a:ext cx="1749937" cy="1749937"/>
            </a:xfrm>
            <a:prstGeom prst="ellipse">
              <a:avLst/>
            </a:prstGeom>
            <a:solidFill>
              <a:srgbClr val="DDDC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4"/>
            <p:cNvSpPr/>
            <p:nvPr/>
          </p:nvSpPr>
          <p:spPr>
            <a:xfrm>
              <a:off x="2786875" y="570958"/>
              <a:ext cx="1004062" cy="1004062"/>
            </a:xfrm>
            <a:prstGeom prst="rect">
              <a:avLst/>
            </a:prstGeom>
            <a:blipFill rotWithShape="1">
              <a:blip r:embed="rId3">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4"/>
            <p:cNvSpPr/>
            <p:nvPr/>
          </p:nvSpPr>
          <p:spPr>
            <a:xfrm>
              <a:off x="2691950" y="2314458"/>
              <a:ext cx="286875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4"/>
            <p:cNvSpPr txBox="1"/>
            <p:nvPr/>
          </p:nvSpPr>
          <p:spPr>
            <a:xfrm>
              <a:off x="2691950" y="2314458"/>
              <a:ext cx="2868750"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4400"/>
                <a:buFont typeface="Source Sans Pro"/>
                <a:buNone/>
              </a:pPr>
              <a:r>
                <a:t/>
              </a:r>
              <a:endParaRPr sz="4400">
                <a:solidFill>
                  <a:schemeClr val="dk1"/>
                </a:solidFill>
                <a:latin typeface="Source Sans Pro"/>
                <a:ea typeface="Source Sans Pro"/>
                <a:cs typeface="Source Sans Pro"/>
                <a:sym typeface="Source Sans Pro"/>
              </a:endParaRPr>
            </a:p>
          </p:txBody>
        </p:sp>
        <p:sp>
          <p:nvSpPr>
            <p:cNvPr id="342" name="Google Shape;342;p14"/>
            <p:cNvSpPr/>
            <p:nvPr/>
          </p:nvSpPr>
          <p:spPr>
            <a:xfrm>
              <a:off x="7749360" y="103980"/>
              <a:ext cx="1749937" cy="1749937"/>
            </a:xfrm>
            <a:prstGeom prst="ellipse">
              <a:avLst/>
            </a:prstGeom>
            <a:solidFill>
              <a:srgbClr val="DDDC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4"/>
            <p:cNvSpPr/>
            <p:nvPr/>
          </p:nvSpPr>
          <p:spPr>
            <a:xfrm>
              <a:off x="8122296" y="545505"/>
              <a:ext cx="1004062" cy="1004062"/>
            </a:xfrm>
            <a:prstGeom prst="rect">
              <a:avLst/>
            </a:prstGeom>
            <a:blipFill rotWithShape="1">
              <a:blip r:embed="rId4">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4"/>
            <p:cNvSpPr/>
            <p:nvPr/>
          </p:nvSpPr>
          <p:spPr>
            <a:xfrm>
              <a:off x="6062731" y="2314458"/>
              <a:ext cx="286875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4"/>
            <p:cNvSpPr txBox="1"/>
            <p:nvPr/>
          </p:nvSpPr>
          <p:spPr>
            <a:xfrm>
              <a:off x="6062731" y="2314458"/>
              <a:ext cx="2868750"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4400"/>
                <a:buFont typeface="Source Sans Pro"/>
                <a:buNone/>
              </a:pPr>
              <a:r>
                <a:t/>
              </a:r>
              <a:endParaRPr sz="4400">
                <a:solidFill>
                  <a:schemeClr val="dk1"/>
                </a:solidFill>
                <a:latin typeface="Source Sans Pro"/>
                <a:ea typeface="Source Sans Pro"/>
                <a:cs typeface="Source Sans Pro"/>
                <a:sym typeface="Source Sans Pro"/>
              </a:endParaRPr>
            </a:p>
          </p:txBody>
        </p:sp>
      </p:grpSp>
      <p:sp>
        <p:nvSpPr>
          <p:cNvPr id="346" name="Google Shape;346;p14"/>
          <p:cNvSpPr txBox="1"/>
          <p:nvPr>
            <p:ph idx="3" type="body"/>
          </p:nvPr>
        </p:nvSpPr>
        <p:spPr>
          <a:xfrm>
            <a:off x="8018586" y="3377015"/>
            <a:ext cx="1218156" cy="48159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Graphs </a:t>
            </a:r>
            <a:endParaRPr/>
          </a:p>
        </p:txBody>
      </p:sp>
      <p:graphicFrame>
        <p:nvGraphicFramePr>
          <p:cNvPr id="347" name="Google Shape;347;p14"/>
          <p:cNvGraphicFramePr/>
          <p:nvPr/>
        </p:nvGraphicFramePr>
        <p:xfrm>
          <a:off x="2025142" y="4084488"/>
          <a:ext cx="3000000" cy="3000000"/>
        </p:xfrm>
        <a:graphic>
          <a:graphicData uri="http://schemas.openxmlformats.org/drawingml/2006/table">
            <a:tbl>
              <a:tblPr>
                <a:noFill/>
                <a:tableStyleId>{A3A82DEC-C420-4629-8CE8-0B225CE9FB0A}</a:tableStyleId>
              </a:tblPr>
              <a:tblGrid>
                <a:gridCol w="3531600"/>
              </a:tblGrid>
              <a:tr h="1781250">
                <a:tc>
                  <a:txBody>
                    <a:bodyPr/>
                    <a:lstStyle/>
                    <a:p>
                      <a:pPr indent="-285750" lvl="0" marL="285750" marR="0" rtl="0" algn="l">
                        <a:spcBef>
                          <a:spcPts val="0"/>
                        </a:spcBef>
                        <a:spcAft>
                          <a:spcPts val="0"/>
                        </a:spcAft>
                        <a:buClr>
                          <a:schemeClr val="dk1"/>
                        </a:buClr>
                        <a:buSzPts val="1800"/>
                        <a:buFont typeface="Arial"/>
                        <a:buChar char="•"/>
                      </a:pPr>
                      <a:r>
                        <a:rPr lang="en-US" sz="1800" u="none" cap="none" strike="noStrike"/>
                        <a:t>Represents information that can be in the form of a diagram, table, or graph </a:t>
                      </a:r>
                      <a:endParaRPr/>
                    </a:p>
                    <a:p>
                      <a:pPr indent="-171450" lvl="0" marL="285750" marR="0" rtl="0" algn="l">
                        <a:spcBef>
                          <a:spcPts val="0"/>
                        </a:spcBef>
                        <a:spcAft>
                          <a:spcPts val="0"/>
                        </a:spcAft>
                        <a:buClr>
                          <a:schemeClr val="dk1"/>
                        </a:buClr>
                        <a:buSzPts val="1800"/>
                        <a:buFont typeface="Arial"/>
                        <a:buNone/>
                      </a:pPr>
                      <a:r>
                        <a:t/>
                      </a:r>
                      <a:endParaRPr sz="1800" u="none" cap="none" strike="noStrike"/>
                    </a:p>
                    <a:p>
                      <a:pPr indent="-285750" lvl="0" marL="285750" marR="0" rtl="0" algn="l">
                        <a:spcBef>
                          <a:spcPts val="0"/>
                        </a:spcBef>
                        <a:spcAft>
                          <a:spcPts val="0"/>
                        </a:spcAft>
                        <a:buClr>
                          <a:schemeClr val="dk1"/>
                        </a:buClr>
                        <a:buSzPts val="1800"/>
                        <a:buFont typeface="Arial"/>
                        <a:buChar char="•"/>
                      </a:pPr>
                      <a:r>
                        <a:rPr lang="en-US" sz="1800" u="none" cap="none" strike="noStrike"/>
                        <a:t>Best presenting large information</a:t>
                      </a:r>
                      <a:endParaRPr/>
                    </a:p>
                    <a:p>
                      <a:pPr indent="-171450" lvl="0" marL="285750" marR="0" rtl="0" algn="l">
                        <a:spcBef>
                          <a:spcPts val="0"/>
                        </a:spcBef>
                        <a:spcAft>
                          <a:spcPts val="0"/>
                        </a:spcAft>
                        <a:buClr>
                          <a:schemeClr val="dk1"/>
                        </a:buClr>
                        <a:buSzPts val="1800"/>
                        <a:buFont typeface="Arial"/>
                        <a:buNone/>
                      </a:pPr>
                      <a:r>
                        <a:t/>
                      </a:r>
                      <a:endParaRPr sz="1800" u="none" cap="none" strike="noStrike"/>
                    </a:p>
                  </a:txBody>
                  <a:tcPr marT="95250" marB="95250" marR="95250" marL="95250" anchor="ctr">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tcPr>
                </a:tc>
              </a:tr>
              <a:tr h="235925">
                <a:tc>
                  <a:txBody>
                    <a:bodyPr/>
                    <a:lstStyle/>
                    <a:p>
                      <a:pPr indent="0" lvl="0" marL="0" marR="0" rtl="0" algn="l">
                        <a:spcBef>
                          <a:spcPts val="0"/>
                        </a:spcBef>
                        <a:spcAft>
                          <a:spcPts val="0"/>
                        </a:spcAft>
                        <a:buNone/>
                      </a:pPr>
                      <a:r>
                        <a:t/>
                      </a:r>
                      <a:endParaRPr sz="1800"/>
                    </a:p>
                  </a:txBody>
                  <a:tcPr marT="45725" marB="45725" marR="91450" marL="91450">
                    <a:lnT cap="flat" cmpd="sng" w="9525">
                      <a:solidFill>
                        <a:srgbClr val="EEEEEE"/>
                      </a:solidFill>
                      <a:prstDash val="solid"/>
                      <a:round/>
                      <a:headEnd len="sm" w="sm" type="none"/>
                      <a:tailEnd len="sm" w="sm" type="none"/>
                    </a:lnT>
                  </a:tcPr>
                </a:tc>
              </a:tr>
            </a:tbl>
          </a:graphicData>
        </a:graphic>
      </p:graphicFrame>
      <p:sp>
        <p:nvSpPr>
          <p:cNvPr id="348" name="Google Shape;348;p14"/>
          <p:cNvSpPr/>
          <p:nvPr/>
        </p:nvSpPr>
        <p:spPr>
          <a:xfrm>
            <a:off x="2438400" y="3311525"/>
            <a:ext cx="12192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br>
              <a:rPr b="0" i="0" lang="en-US"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p:txBody>
      </p:sp>
      <p:graphicFrame>
        <p:nvGraphicFramePr>
          <p:cNvPr id="349" name="Google Shape;349;p14"/>
          <p:cNvGraphicFramePr/>
          <p:nvPr/>
        </p:nvGraphicFramePr>
        <p:xfrm>
          <a:off x="6904892" y="3952256"/>
          <a:ext cx="3000000" cy="3000000"/>
        </p:xfrm>
        <a:graphic>
          <a:graphicData uri="http://schemas.openxmlformats.org/drawingml/2006/table">
            <a:tbl>
              <a:tblPr>
                <a:noFill/>
                <a:tableStyleId>{A3A82DEC-C420-4629-8CE8-0B225CE9FB0A}</a:tableStyleId>
              </a:tblPr>
              <a:tblGrid>
                <a:gridCol w="3817250"/>
              </a:tblGrid>
              <a:tr h="1568800">
                <a:tc>
                  <a:txBody>
                    <a:bodyPr/>
                    <a:lstStyle/>
                    <a:p>
                      <a:pPr indent="-285750" lvl="0" marL="285750" marR="0" rtl="0" algn="l">
                        <a:spcBef>
                          <a:spcPts val="0"/>
                        </a:spcBef>
                        <a:spcAft>
                          <a:spcPts val="0"/>
                        </a:spcAft>
                        <a:buClr>
                          <a:schemeClr val="dk1"/>
                        </a:buClr>
                        <a:buSzPts val="1800"/>
                        <a:buFont typeface="Arial"/>
                        <a:buChar char="•"/>
                      </a:pPr>
                      <a:r>
                        <a:rPr b="0" i="0" lang="en-US" sz="1800">
                          <a:solidFill>
                            <a:schemeClr val="dk1"/>
                          </a:solidFill>
                          <a:latin typeface="Source Sans Pro"/>
                          <a:ea typeface="Source Sans Pro"/>
                          <a:cs typeface="Source Sans Pro"/>
                          <a:sym typeface="Source Sans Pro"/>
                        </a:rPr>
                        <a:t>Type of chart used to show the mathematical relationship between different sets of data by plotting on it’s Horizontal (X-axis) and Vertical (Y-axis).</a:t>
                      </a:r>
                      <a:endParaRPr/>
                    </a:p>
                    <a:p>
                      <a:pPr indent="-171450" lvl="0" marL="285750" marR="0" rtl="0" algn="l">
                        <a:spcBef>
                          <a:spcPts val="0"/>
                        </a:spcBef>
                        <a:spcAft>
                          <a:spcPts val="0"/>
                        </a:spcAft>
                        <a:buClr>
                          <a:schemeClr val="dk1"/>
                        </a:buClr>
                        <a:buSzPts val="1800"/>
                        <a:buFont typeface="Arial"/>
                        <a:buNone/>
                      </a:pPr>
                      <a:r>
                        <a:t/>
                      </a:r>
                      <a:endParaRPr b="0" i="0" sz="1800">
                        <a:solidFill>
                          <a:schemeClr val="dk1"/>
                        </a:solidFill>
                        <a:latin typeface="Source Sans Pro"/>
                        <a:ea typeface="Source Sans Pro"/>
                        <a:cs typeface="Source Sans Pro"/>
                        <a:sym typeface="Source Sans Pro"/>
                      </a:endParaRPr>
                    </a:p>
                    <a:p>
                      <a:pPr indent="-285750" lvl="0" marL="285750" marR="0" rtl="0" algn="l">
                        <a:spcBef>
                          <a:spcPts val="0"/>
                        </a:spcBef>
                        <a:spcAft>
                          <a:spcPts val="0"/>
                        </a:spcAft>
                        <a:buClr>
                          <a:schemeClr val="dk1"/>
                        </a:buClr>
                        <a:buSzPts val="1800"/>
                        <a:buFont typeface="Arial"/>
                        <a:buChar char="•"/>
                      </a:pPr>
                      <a:r>
                        <a:rPr b="0" i="0" lang="en-US" sz="1800">
                          <a:solidFill>
                            <a:schemeClr val="dk1"/>
                          </a:solidFill>
                          <a:latin typeface="Source Sans Pro"/>
                          <a:ea typeface="Source Sans Pro"/>
                          <a:cs typeface="Source Sans Pro"/>
                          <a:sym typeface="Source Sans Pro"/>
                        </a:rPr>
                        <a:t>Best to show trend or relation between 2 or more variables</a:t>
                      </a:r>
                      <a:endParaRPr/>
                    </a:p>
                  </a:txBody>
                  <a:tcPr marT="95250" marB="95250" marR="95250" marL="95250" anchor="ctr">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tcPr>
                </a:tc>
              </a:tr>
              <a:tr h="325025">
                <a:tc>
                  <a:txBody>
                    <a:bodyPr/>
                    <a:lstStyle/>
                    <a:p>
                      <a:pPr indent="0" lvl="0" marL="0" marR="0" rtl="0" algn="l">
                        <a:spcBef>
                          <a:spcPts val="0"/>
                        </a:spcBef>
                        <a:spcAft>
                          <a:spcPts val="0"/>
                        </a:spcAft>
                        <a:buNone/>
                      </a:pPr>
                      <a:r>
                        <a:t/>
                      </a:r>
                      <a:endParaRPr sz="1800"/>
                    </a:p>
                  </a:txBody>
                  <a:tcPr marT="45725" marB="45725" marR="91450" marL="91450">
                    <a:lnT cap="flat" cmpd="sng" w="9525">
                      <a:solidFill>
                        <a:srgbClr val="EEEEEE"/>
                      </a:solidFill>
                      <a:prstDash val="solid"/>
                      <a:round/>
                      <a:headEnd len="sm" w="sm" type="none"/>
                      <a:tailEnd len="sm" w="sm" type="none"/>
                    </a:lnT>
                  </a:tcPr>
                </a:tc>
              </a:tr>
            </a:tbl>
          </a:graphicData>
        </a:graphic>
      </p:graphicFrame>
      <p:sp>
        <p:nvSpPr>
          <p:cNvPr id="350" name="Google Shape;350;p14"/>
          <p:cNvSpPr/>
          <p:nvPr/>
        </p:nvSpPr>
        <p:spPr>
          <a:xfrm>
            <a:off x="6904892" y="5244087"/>
            <a:ext cx="7725508" cy="646331"/>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br>
              <a:rPr b="0" i="0" lang="en-US"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p:txBody>
      </p:sp>
      <p:sp>
        <p:nvSpPr>
          <p:cNvPr id="351" name="Google Shape;351;p14"/>
          <p:cNvSpPr txBox="1"/>
          <p:nvPr/>
        </p:nvSpPr>
        <p:spPr>
          <a:xfrm>
            <a:off x="11420026" y="5719923"/>
            <a:ext cx="97494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Source Sans Pro"/>
                <a:ea typeface="Source Sans Pro"/>
                <a:cs typeface="Source Sans Pro"/>
                <a:sym typeface="Source Sans Pro"/>
              </a:rPr>
              <a: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15"/>
          <p:cNvSpPr txBox="1"/>
          <p:nvPr>
            <p:ph type="title"/>
          </p:nvPr>
        </p:nvSpPr>
        <p:spPr>
          <a:xfrm>
            <a:off x="838200" y="140282"/>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Source Sans Pro"/>
              <a:buNone/>
            </a:pPr>
            <a:r>
              <a:rPr b="1" lang="en-US" sz="4000"/>
              <a:t>Chart and Graph Types </a:t>
            </a:r>
            <a:endParaRPr/>
          </a:p>
        </p:txBody>
      </p:sp>
      <p:grpSp>
        <p:nvGrpSpPr>
          <p:cNvPr id="358" name="Google Shape;358;p15"/>
          <p:cNvGrpSpPr/>
          <p:nvPr/>
        </p:nvGrpSpPr>
        <p:grpSpPr>
          <a:xfrm>
            <a:off x="839788" y="3887930"/>
            <a:ext cx="4992123" cy="2296867"/>
            <a:chOff x="0" y="4863"/>
            <a:chExt cx="4992123" cy="2296867"/>
          </a:xfrm>
        </p:grpSpPr>
        <p:sp>
          <p:nvSpPr>
            <p:cNvPr id="359" name="Google Shape;359;p15"/>
            <p:cNvSpPr/>
            <p:nvPr/>
          </p:nvSpPr>
          <p:spPr>
            <a:xfrm>
              <a:off x="0" y="4863"/>
              <a:ext cx="4992123" cy="8928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5"/>
            <p:cNvSpPr txBox="1"/>
            <p:nvPr/>
          </p:nvSpPr>
          <p:spPr>
            <a:xfrm>
              <a:off x="0" y="4863"/>
              <a:ext cx="4992123" cy="892800"/>
            </a:xfrm>
            <a:prstGeom prst="rect">
              <a:avLst/>
            </a:prstGeom>
            <a:noFill/>
            <a:ln>
              <a:noFill/>
            </a:ln>
          </p:spPr>
          <p:txBody>
            <a:bodyPr anchorCtr="0" anchor="ctr" bIns="125975" lIns="220450" spcFirstLastPara="1" rIns="220450" wrap="square" tIns="125975">
              <a:noAutofit/>
            </a:bodyPr>
            <a:lstStyle/>
            <a:p>
              <a:pPr indent="0" lvl="0" marL="0" marR="0" rtl="0" algn="ctr">
                <a:lnSpc>
                  <a:spcPct val="90000"/>
                </a:lnSpc>
                <a:spcBef>
                  <a:spcPts val="0"/>
                </a:spcBef>
                <a:spcAft>
                  <a:spcPts val="0"/>
                </a:spcAft>
                <a:buClr>
                  <a:schemeClr val="lt1"/>
                </a:buClr>
                <a:buSzPts val="3100"/>
                <a:buFont typeface="Source Sans Pro"/>
                <a:buNone/>
              </a:pPr>
              <a:r>
                <a:rPr lang="en-US" sz="3100">
                  <a:solidFill>
                    <a:schemeClr val="lt1"/>
                  </a:solidFill>
                  <a:latin typeface="Source Sans Pro"/>
                  <a:ea typeface="Source Sans Pro"/>
                  <a:cs typeface="Source Sans Pro"/>
                  <a:sym typeface="Source Sans Pro"/>
                </a:rPr>
                <a:t>Relationship</a:t>
              </a:r>
              <a:endParaRPr/>
            </a:p>
          </p:txBody>
        </p:sp>
        <p:sp>
          <p:nvSpPr>
            <p:cNvPr id="361" name="Google Shape;361;p15"/>
            <p:cNvSpPr/>
            <p:nvPr/>
          </p:nvSpPr>
          <p:spPr>
            <a:xfrm>
              <a:off x="0" y="897663"/>
              <a:ext cx="4992123" cy="1404067"/>
            </a:xfrm>
            <a:prstGeom prst="rect">
              <a:avLst/>
            </a:prstGeom>
            <a:solidFill>
              <a:srgbClr val="DDDCE9">
                <a:alpha val="89803"/>
              </a:srgbClr>
            </a:solidFill>
            <a:ln cap="flat" cmpd="sng" w="12700">
              <a:solidFill>
                <a:srgbClr val="DDDCE9">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5"/>
            <p:cNvSpPr txBox="1"/>
            <p:nvPr/>
          </p:nvSpPr>
          <p:spPr>
            <a:xfrm>
              <a:off x="0" y="897663"/>
              <a:ext cx="4992123" cy="1404067"/>
            </a:xfrm>
            <a:prstGeom prst="rect">
              <a:avLst/>
            </a:prstGeom>
            <a:noFill/>
            <a:ln>
              <a:noFill/>
            </a:ln>
          </p:spPr>
          <p:txBody>
            <a:bodyPr anchorCtr="0" anchor="t" bIns="248025" lIns="165350" spcFirstLastPara="1" rIns="220450" wrap="square" tIns="165350">
              <a:noAutofit/>
            </a:bodyPr>
            <a:lstStyle/>
            <a:p>
              <a:pPr indent="-285750" lvl="1" marL="285750" marR="0" rtl="0" algn="l">
                <a:lnSpc>
                  <a:spcPct val="90000"/>
                </a:lnSpc>
                <a:spcBef>
                  <a:spcPts val="0"/>
                </a:spcBef>
                <a:spcAft>
                  <a:spcPts val="0"/>
                </a:spcAft>
                <a:buClr>
                  <a:schemeClr val="dk1"/>
                </a:buClr>
                <a:buSzPts val="3100"/>
                <a:buFont typeface="Source Sans Pro"/>
                <a:buChar char="•"/>
              </a:pPr>
              <a:r>
                <a:rPr b="0" i="0" lang="en-US" sz="3100" u="none" cap="none" strike="noStrike">
                  <a:solidFill>
                    <a:schemeClr val="dk1"/>
                  </a:solidFill>
                  <a:latin typeface="Source Sans Pro"/>
                  <a:ea typeface="Source Sans Pro"/>
                  <a:cs typeface="Source Sans Pro"/>
                  <a:sym typeface="Source Sans Pro"/>
                </a:rPr>
                <a:t>Bubble Chart </a:t>
              </a:r>
              <a:endParaRPr/>
            </a:p>
            <a:p>
              <a:pPr indent="-285750" lvl="1" marL="285750" marR="0" rtl="0" algn="l">
                <a:lnSpc>
                  <a:spcPct val="90000"/>
                </a:lnSpc>
                <a:spcBef>
                  <a:spcPts val="465"/>
                </a:spcBef>
                <a:spcAft>
                  <a:spcPts val="0"/>
                </a:spcAft>
                <a:buClr>
                  <a:schemeClr val="dk1"/>
                </a:buClr>
                <a:buSzPts val="3100"/>
                <a:buFont typeface="Source Sans Pro"/>
                <a:buChar char="•"/>
              </a:pPr>
              <a:r>
                <a:rPr b="0" i="0" lang="en-US" sz="3100" u="none" cap="none" strike="noStrike">
                  <a:solidFill>
                    <a:schemeClr val="dk1"/>
                  </a:solidFill>
                  <a:latin typeface="Source Sans Pro"/>
                  <a:ea typeface="Source Sans Pro"/>
                  <a:cs typeface="Source Sans Pro"/>
                  <a:sym typeface="Source Sans Pro"/>
                </a:rPr>
                <a:t>Scatter Chart</a:t>
              </a:r>
              <a:endParaRPr/>
            </a:p>
          </p:txBody>
        </p:sp>
      </p:grpSp>
      <p:grpSp>
        <p:nvGrpSpPr>
          <p:cNvPr id="363" name="Google Shape;363;p15"/>
          <p:cNvGrpSpPr/>
          <p:nvPr/>
        </p:nvGrpSpPr>
        <p:grpSpPr>
          <a:xfrm>
            <a:off x="6360090" y="3887930"/>
            <a:ext cx="5183188" cy="2296867"/>
            <a:chOff x="0" y="4863"/>
            <a:chExt cx="5183188" cy="2296867"/>
          </a:xfrm>
        </p:grpSpPr>
        <p:sp>
          <p:nvSpPr>
            <p:cNvPr id="364" name="Google Shape;364;p15"/>
            <p:cNvSpPr/>
            <p:nvPr/>
          </p:nvSpPr>
          <p:spPr>
            <a:xfrm>
              <a:off x="0" y="4863"/>
              <a:ext cx="5183188" cy="8928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5"/>
            <p:cNvSpPr txBox="1"/>
            <p:nvPr/>
          </p:nvSpPr>
          <p:spPr>
            <a:xfrm>
              <a:off x="0" y="4863"/>
              <a:ext cx="5183188" cy="892800"/>
            </a:xfrm>
            <a:prstGeom prst="rect">
              <a:avLst/>
            </a:prstGeom>
            <a:noFill/>
            <a:ln>
              <a:noFill/>
            </a:ln>
          </p:spPr>
          <p:txBody>
            <a:bodyPr anchorCtr="0" anchor="ctr" bIns="125975" lIns="220450" spcFirstLastPara="1" rIns="220450" wrap="square" tIns="125975">
              <a:noAutofit/>
            </a:bodyPr>
            <a:lstStyle/>
            <a:p>
              <a:pPr indent="0" lvl="0" marL="0" marR="0" rtl="0" algn="ctr">
                <a:lnSpc>
                  <a:spcPct val="90000"/>
                </a:lnSpc>
                <a:spcBef>
                  <a:spcPts val="0"/>
                </a:spcBef>
                <a:spcAft>
                  <a:spcPts val="0"/>
                </a:spcAft>
                <a:buClr>
                  <a:schemeClr val="lt1"/>
                </a:buClr>
                <a:buSzPts val="3100"/>
                <a:buFont typeface="Source Sans Pro"/>
                <a:buNone/>
              </a:pPr>
              <a:r>
                <a:rPr lang="en-US" sz="3100">
                  <a:solidFill>
                    <a:schemeClr val="lt1"/>
                  </a:solidFill>
                  <a:latin typeface="Source Sans Pro"/>
                  <a:ea typeface="Source Sans Pro"/>
                  <a:cs typeface="Source Sans Pro"/>
                  <a:sym typeface="Source Sans Pro"/>
                </a:rPr>
                <a:t>Distribution </a:t>
              </a:r>
              <a:endParaRPr/>
            </a:p>
          </p:txBody>
        </p:sp>
        <p:sp>
          <p:nvSpPr>
            <p:cNvPr id="366" name="Google Shape;366;p15"/>
            <p:cNvSpPr/>
            <p:nvPr/>
          </p:nvSpPr>
          <p:spPr>
            <a:xfrm>
              <a:off x="0" y="897663"/>
              <a:ext cx="5183188" cy="1404067"/>
            </a:xfrm>
            <a:prstGeom prst="rect">
              <a:avLst/>
            </a:prstGeom>
            <a:solidFill>
              <a:srgbClr val="DDDCE9">
                <a:alpha val="89803"/>
              </a:srgbClr>
            </a:solidFill>
            <a:ln cap="flat" cmpd="sng" w="12700">
              <a:solidFill>
                <a:srgbClr val="DDDCE9">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5"/>
            <p:cNvSpPr txBox="1"/>
            <p:nvPr/>
          </p:nvSpPr>
          <p:spPr>
            <a:xfrm>
              <a:off x="0" y="897663"/>
              <a:ext cx="5183188" cy="1404067"/>
            </a:xfrm>
            <a:prstGeom prst="rect">
              <a:avLst/>
            </a:prstGeom>
            <a:noFill/>
            <a:ln>
              <a:noFill/>
            </a:ln>
          </p:spPr>
          <p:txBody>
            <a:bodyPr anchorCtr="0" anchor="t" bIns="248025" lIns="165350" spcFirstLastPara="1" rIns="220450" wrap="square" tIns="165350">
              <a:noAutofit/>
            </a:bodyPr>
            <a:lstStyle/>
            <a:p>
              <a:pPr indent="-285750" lvl="1" marL="285750" marR="0" rtl="0" algn="l">
                <a:lnSpc>
                  <a:spcPct val="90000"/>
                </a:lnSpc>
                <a:spcBef>
                  <a:spcPts val="0"/>
                </a:spcBef>
                <a:spcAft>
                  <a:spcPts val="0"/>
                </a:spcAft>
                <a:buClr>
                  <a:schemeClr val="dk1"/>
                </a:buClr>
                <a:buSzPts val="3100"/>
                <a:buFont typeface="Source Sans Pro"/>
                <a:buChar char="•"/>
              </a:pPr>
              <a:r>
                <a:rPr b="0" i="0" lang="en-US" sz="3100" u="none" cap="none" strike="noStrike">
                  <a:solidFill>
                    <a:schemeClr val="dk1"/>
                  </a:solidFill>
                  <a:latin typeface="Source Sans Pro"/>
                  <a:ea typeface="Source Sans Pro"/>
                  <a:cs typeface="Source Sans Pro"/>
                  <a:sym typeface="Source Sans Pro"/>
                </a:rPr>
                <a:t>Histogram Chart </a:t>
              </a:r>
              <a:endParaRPr/>
            </a:p>
            <a:p>
              <a:pPr indent="-285750" lvl="1" marL="285750" marR="0" rtl="0" algn="l">
                <a:lnSpc>
                  <a:spcPct val="90000"/>
                </a:lnSpc>
                <a:spcBef>
                  <a:spcPts val="465"/>
                </a:spcBef>
                <a:spcAft>
                  <a:spcPts val="0"/>
                </a:spcAft>
                <a:buClr>
                  <a:schemeClr val="dk1"/>
                </a:buClr>
                <a:buSzPts val="3100"/>
                <a:buFont typeface="Source Sans Pro"/>
                <a:buChar char="•"/>
              </a:pPr>
              <a:r>
                <a:rPr b="0" i="0" lang="en-US" sz="3100" u="none" cap="none" strike="noStrike">
                  <a:solidFill>
                    <a:schemeClr val="dk1"/>
                  </a:solidFill>
                  <a:latin typeface="Source Sans Pro"/>
                  <a:ea typeface="Source Sans Pro"/>
                  <a:cs typeface="Source Sans Pro"/>
                  <a:sym typeface="Source Sans Pro"/>
                </a:rPr>
                <a:t>Box and Whisker Chart  </a:t>
              </a:r>
              <a:endParaRPr/>
            </a:p>
          </p:txBody>
        </p:sp>
      </p:grpSp>
      <p:grpSp>
        <p:nvGrpSpPr>
          <p:cNvPr id="368" name="Google Shape;368;p15"/>
          <p:cNvGrpSpPr/>
          <p:nvPr/>
        </p:nvGrpSpPr>
        <p:grpSpPr>
          <a:xfrm>
            <a:off x="838200" y="1263153"/>
            <a:ext cx="4993711" cy="2445187"/>
            <a:chOff x="0" y="23077"/>
            <a:chExt cx="4993711" cy="2445187"/>
          </a:xfrm>
        </p:grpSpPr>
        <p:sp>
          <p:nvSpPr>
            <p:cNvPr id="369" name="Google Shape;369;p15"/>
            <p:cNvSpPr/>
            <p:nvPr/>
          </p:nvSpPr>
          <p:spPr>
            <a:xfrm>
              <a:off x="0" y="23077"/>
              <a:ext cx="4993711" cy="7776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5"/>
            <p:cNvSpPr txBox="1"/>
            <p:nvPr/>
          </p:nvSpPr>
          <p:spPr>
            <a:xfrm>
              <a:off x="0" y="23077"/>
              <a:ext cx="4993711" cy="777600"/>
            </a:xfrm>
            <a:prstGeom prst="rect">
              <a:avLst/>
            </a:prstGeom>
            <a:noFill/>
            <a:ln>
              <a:noFill/>
            </a:ln>
          </p:spPr>
          <p:txBody>
            <a:bodyPr anchorCtr="0" anchor="ctr" bIns="109725" lIns="192000" spcFirstLastPara="1" rIns="192000" wrap="square" tIns="109725">
              <a:noAutofit/>
            </a:bodyPr>
            <a:lstStyle/>
            <a:p>
              <a:pPr indent="0" lvl="0" marL="0" marR="0" rtl="0" algn="ctr">
                <a:lnSpc>
                  <a:spcPct val="90000"/>
                </a:lnSpc>
                <a:spcBef>
                  <a:spcPts val="0"/>
                </a:spcBef>
                <a:spcAft>
                  <a:spcPts val="0"/>
                </a:spcAft>
                <a:buClr>
                  <a:schemeClr val="lt1"/>
                </a:buClr>
                <a:buSzPts val="2700"/>
                <a:buFont typeface="Source Sans Pro"/>
                <a:buNone/>
              </a:pPr>
              <a:r>
                <a:rPr b="0" lang="en-US" sz="2700">
                  <a:solidFill>
                    <a:schemeClr val="lt1"/>
                  </a:solidFill>
                  <a:latin typeface="Source Sans Pro"/>
                  <a:ea typeface="Source Sans Pro"/>
                  <a:cs typeface="Source Sans Pro"/>
                  <a:sym typeface="Source Sans Pro"/>
                </a:rPr>
                <a:t>Comparison </a:t>
              </a:r>
              <a:endParaRPr sz="2700">
                <a:solidFill>
                  <a:schemeClr val="lt1"/>
                </a:solidFill>
                <a:latin typeface="Source Sans Pro"/>
                <a:ea typeface="Source Sans Pro"/>
                <a:cs typeface="Source Sans Pro"/>
                <a:sym typeface="Source Sans Pro"/>
              </a:endParaRPr>
            </a:p>
          </p:txBody>
        </p:sp>
        <p:sp>
          <p:nvSpPr>
            <p:cNvPr id="371" name="Google Shape;371;p15"/>
            <p:cNvSpPr/>
            <p:nvPr/>
          </p:nvSpPr>
          <p:spPr>
            <a:xfrm>
              <a:off x="0" y="800677"/>
              <a:ext cx="4993711" cy="1667587"/>
            </a:xfrm>
            <a:prstGeom prst="rect">
              <a:avLst/>
            </a:prstGeom>
            <a:solidFill>
              <a:srgbClr val="DDDCE9">
                <a:alpha val="89803"/>
              </a:srgbClr>
            </a:solidFill>
            <a:ln cap="flat" cmpd="sng" w="12700">
              <a:solidFill>
                <a:srgbClr val="DDDCE9">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5"/>
            <p:cNvSpPr txBox="1"/>
            <p:nvPr/>
          </p:nvSpPr>
          <p:spPr>
            <a:xfrm>
              <a:off x="0" y="800677"/>
              <a:ext cx="4993711" cy="1667587"/>
            </a:xfrm>
            <a:prstGeom prst="rect">
              <a:avLst/>
            </a:prstGeom>
            <a:noFill/>
            <a:ln>
              <a:noFill/>
            </a:ln>
          </p:spPr>
          <p:txBody>
            <a:bodyPr anchorCtr="0" anchor="t" bIns="216025" lIns="144000" spcFirstLastPara="1" rIns="192000" wrap="square" tIns="144000">
              <a:noAutofit/>
            </a:bodyPr>
            <a:lstStyle/>
            <a:p>
              <a:pPr indent="-228600" lvl="1" marL="228600" marR="0" rtl="0" algn="l">
                <a:lnSpc>
                  <a:spcPct val="90000"/>
                </a:lnSpc>
                <a:spcBef>
                  <a:spcPts val="0"/>
                </a:spcBef>
                <a:spcAft>
                  <a:spcPts val="0"/>
                </a:spcAft>
                <a:buClr>
                  <a:schemeClr val="dk1"/>
                </a:buClr>
                <a:buSzPts val="2700"/>
                <a:buFont typeface="Source Sans Pro"/>
                <a:buChar char="•"/>
              </a:pPr>
              <a:r>
                <a:rPr b="0" i="0" lang="en-US" sz="2700" u="none" cap="none" strike="noStrike">
                  <a:solidFill>
                    <a:schemeClr val="dk1"/>
                  </a:solidFill>
                  <a:latin typeface="Source Sans Pro"/>
                  <a:ea typeface="Source Sans Pro"/>
                  <a:cs typeface="Source Sans Pro"/>
                  <a:sym typeface="Source Sans Pro"/>
                </a:rPr>
                <a:t>Bar Chart</a:t>
              </a:r>
              <a:endParaRPr b="0" i="0" sz="2700" u="none" cap="none" strike="noStrike">
                <a:solidFill>
                  <a:schemeClr val="dk1"/>
                </a:solidFill>
                <a:latin typeface="Source Sans Pro"/>
                <a:ea typeface="Source Sans Pro"/>
                <a:cs typeface="Source Sans Pro"/>
                <a:sym typeface="Source Sans Pro"/>
              </a:endParaRPr>
            </a:p>
            <a:p>
              <a:pPr indent="-228600" lvl="1" marL="228600" marR="0" rtl="0" algn="l">
                <a:lnSpc>
                  <a:spcPct val="90000"/>
                </a:lnSpc>
                <a:spcBef>
                  <a:spcPts val="405"/>
                </a:spcBef>
                <a:spcAft>
                  <a:spcPts val="0"/>
                </a:spcAft>
                <a:buClr>
                  <a:schemeClr val="dk1"/>
                </a:buClr>
                <a:buSzPts val="2700"/>
                <a:buFont typeface="Source Sans Pro"/>
                <a:buChar char="•"/>
              </a:pPr>
              <a:r>
                <a:rPr b="0" i="0" lang="en-US" sz="2700" u="none" cap="none" strike="noStrike">
                  <a:solidFill>
                    <a:schemeClr val="dk1"/>
                  </a:solidFill>
                  <a:latin typeface="Source Sans Pro"/>
                  <a:ea typeface="Source Sans Pro"/>
                  <a:cs typeface="Source Sans Pro"/>
                  <a:sym typeface="Source Sans Pro"/>
                </a:rPr>
                <a:t>Column Chart</a:t>
              </a:r>
              <a:endParaRPr b="0" i="0" sz="2700" u="none" cap="none" strike="noStrike">
                <a:solidFill>
                  <a:schemeClr val="dk1"/>
                </a:solidFill>
                <a:latin typeface="Source Sans Pro"/>
                <a:ea typeface="Source Sans Pro"/>
                <a:cs typeface="Source Sans Pro"/>
                <a:sym typeface="Source Sans Pro"/>
              </a:endParaRPr>
            </a:p>
            <a:p>
              <a:pPr indent="-228600" lvl="1" marL="228600" marR="0" rtl="0" algn="l">
                <a:lnSpc>
                  <a:spcPct val="90000"/>
                </a:lnSpc>
                <a:spcBef>
                  <a:spcPts val="405"/>
                </a:spcBef>
                <a:spcAft>
                  <a:spcPts val="0"/>
                </a:spcAft>
                <a:buClr>
                  <a:schemeClr val="dk1"/>
                </a:buClr>
                <a:buSzPts val="2700"/>
                <a:buFont typeface="Source Sans Pro"/>
                <a:buChar char="•"/>
              </a:pPr>
              <a:r>
                <a:rPr b="0" i="0" lang="en-US" sz="2700" u="none" cap="none" strike="noStrike">
                  <a:solidFill>
                    <a:schemeClr val="dk1"/>
                  </a:solidFill>
                  <a:latin typeface="Source Sans Pro"/>
                  <a:ea typeface="Source Sans Pro"/>
                  <a:cs typeface="Source Sans Pro"/>
                  <a:sym typeface="Source Sans Pro"/>
                </a:rPr>
                <a:t>Line Chart </a:t>
              </a:r>
              <a:endParaRPr b="0" i="0" sz="2700" u="none" cap="none" strike="noStrike">
                <a:solidFill>
                  <a:schemeClr val="dk1"/>
                </a:solidFill>
                <a:latin typeface="Source Sans Pro"/>
                <a:ea typeface="Source Sans Pro"/>
                <a:cs typeface="Source Sans Pro"/>
                <a:sym typeface="Source Sans Pro"/>
              </a:endParaRPr>
            </a:p>
          </p:txBody>
        </p:sp>
      </p:grpSp>
      <p:grpSp>
        <p:nvGrpSpPr>
          <p:cNvPr id="373" name="Google Shape;373;p15"/>
          <p:cNvGrpSpPr/>
          <p:nvPr/>
        </p:nvGrpSpPr>
        <p:grpSpPr>
          <a:xfrm>
            <a:off x="6360090" y="1263220"/>
            <a:ext cx="5183188" cy="2445052"/>
            <a:chOff x="0" y="23145"/>
            <a:chExt cx="5183188" cy="2445052"/>
          </a:xfrm>
        </p:grpSpPr>
        <p:sp>
          <p:nvSpPr>
            <p:cNvPr id="374" name="Google Shape;374;p15"/>
            <p:cNvSpPr/>
            <p:nvPr/>
          </p:nvSpPr>
          <p:spPr>
            <a:xfrm>
              <a:off x="0" y="23145"/>
              <a:ext cx="5183188" cy="9504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5"/>
            <p:cNvSpPr txBox="1"/>
            <p:nvPr/>
          </p:nvSpPr>
          <p:spPr>
            <a:xfrm>
              <a:off x="0" y="23145"/>
              <a:ext cx="5183188" cy="950400"/>
            </a:xfrm>
            <a:prstGeom prst="rect">
              <a:avLst/>
            </a:prstGeom>
            <a:noFill/>
            <a:ln>
              <a:noFill/>
            </a:ln>
          </p:spPr>
          <p:txBody>
            <a:bodyPr anchorCtr="0" anchor="ctr" bIns="134100" lIns="234675" spcFirstLastPara="1" rIns="234675" wrap="square" tIns="134100">
              <a:noAutofit/>
            </a:bodyPr>
            <a:lstStyle/>
            <a:p>
              <a:pPr indent="0" lvl="0" marL="0" marR="0" rtl="0" algn="ctr">
                <a:lnSpc>
                  <a:spcPct val="90000"/>
                </a:lnSpc>
                <a:spcBef>
                  <a:spcPts val="0"/>
                </a:spcBef>
                <a:spcAft>
                  <a:spcPts val="0"/>
                </a:spcAft>
                <a:buClr>
                  <a:schemeClr val="lt1"/>
                </a:buClr>
                <a:buSzPts val="3300"/>
                <a:buFont typeface="Source Sans Pro"/>
                <a:buNone/>
              </a:pPr>
              <a:r>
                <a:rPr b="0" lang="en-US" sz="3300">
                  <a:solidFill>
                    <a:schemeClr val="lt1"/>
                  </a:solidFill>
                  <a:latin typeface="Source Sans Pro"/>
                  <a:ea typeface="Source Sans Pro"/>
                  <a:cs typeface="Source Sans Pro"/>
                  <a:sym typeface="Source Sans Pro"/>
                </a:rPr>
                <a:t>Composition </a:t>
              </a:r>
              <a:endParaRPr sz="3300">
                <a:solidFill>
                  <a:schemeClr val="lt1"/>
                </a:solidFill>
                <a:latin typeface="Source Sans Pro"/>
                <a:ea typeface="Source Sans Pro"/>
                <a:cs typeface="Source Sans Pro"/>
                <a:sym typeface="Source Sans Pro"/>
              </a:endParaRPr>
            </a:p>
          </p:txBody>
        </p:sp>
        <p:sp>
          <p:nvSpPr>
            <p:cNvPr id="376" name="Google Shape;376;p15"/>
            <p:cNvSpPr/>
            <p:nvPr/>
          </p:nvSpPr>
          <p:spPr>
            <a:xfrm>
              <a:off x="0" y="973545"/>
              <a:ext cx="5183188" cy="1494652"/>
            </a:xfrm>
            <a:prstGeom prst="rect">
              <a:avLst/>
            </a:prstGeom>
            <a:solidFill>
              <a:srgbClr val="DDDCE9">
                <a:alpha val="89803"/>
              </a:srgbClr>
            </a:solidFill>
            <a:ln cap="flat" cmpd="sng" w="12700">
              <a:solidFill>
                <a:srgbClr val="DDDCE9">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5"/>
            <p:cNvSpPr txBox="1"/>
            <p:nvPr/>
          </p:nvSpPr>
          <p:spPr>
            <a:xfrm>
              <a:off x="0" y="973545"/>
              <a:ext cx="5183188" cy="1494652"/>
            </a:xfrm>
            <a:prstGeom prst="rect">
              <a:avLst/>
            </a:prstGeom>
            <a:noFill/>
            <a:ln>
              <a:noFill/>
            </a:ln>
          </p:spPr>
          <p:txBody>
            <a:bodyPr anchorCtr="0" anchor="t" bIns="264025" lIns="176000" spcFirstLastPara="1" rIns="234675" wrap="square" tIns="176000">
              <a:noAutofit/>
            </a:bodyPr>
            <a:lstStyle/>
            <a:p>
              <a:pPr indent="-285750" lvl="1" marL="285750" marR="0" rtl="0" algn="l">
                <a:lnSpc>
                  <a:spcPct val="90000"/>
                </a:lnSpc>
                <a:spcBef>
                  <a:spcPts val="0"/>
                </a:spcBef>
                <a:spcAft>
                  <a:spcPts val="0"/>
                </a:spcAft>
                <a:buClr>
                  <a:schemeClr val="dk1"/>
                </a:buClr>
                <a:buSzPts val="3300"/>
                <a:buFont typeface="Source Sans Pro"/>
                <a:buChar char="•"/>
              </a:pPr>
              <a:r>
                <a:rPr b="0" i="0" lang="en-US" sz="3300" u="none" cap="none" strike="noStrike">
                  <a:solidFill>
                    <a:schemeClr val="dk1"/>
                  </a:solidFill>
                  <a:latin typeface="Source Sans Pro"/>
                  <a:ea typeface="Source Sans Pro"/>
                  <a:cs typeface="Source Sans Pro"/>
                  <a:sym typeface="Source Sans Pro"/>
                </a:rPr>
                <a:t>Stacked Column Chart</a:t>
              </a:r>
              <a:endParaRPr b="0" i="0" sz="3300" u="none" cap="none" strike="noStrike">
                <a:solidFill>
                  <a:schemeClr val="dk1"/>
                </a:solidFill>
                <a:latin typeface="Source Sans Pro"/>
                <a:ea typeface="Source Sans Pro"/>
                <a:cs typeface="Source Sans Pro"/>
                <a:sym typeface="Source Sans Pro"/>
              </a:endParaRPr>
            </a:p>
            <a:p>
              <a:pPr indent="-285750" lvl="1" marL="285750" marR="0" rtl="0" algn="l">
                <a:lnSpc>
                  <a:spcPct val="90000"/>
                </a:lnSpc>
                <a:spcBef>
                  <a:spcPts val="495"/>
                </a:spcBef>
                <a:spcAft>
                  <a:spcPts val="0"/>
                </a:spcAft>
                <a:buClr>
                  <a:schemeClr val="dk1"/>
                </a:buClr>
                <a:buSzPts val="3300"/>
                <a:buFont typeface="Source Sans Pro"/>
                <a:buChar char="•"/>
              </a:pPr>
              <a:r>
                <a:rPr b="0" i="0" lang="en-US" sz="3300" u="none" cap="none" strike="noStrike">
                  <a:solidFill>
                    <a:schemeClr val="dk1"/>
                  </a:solidFill>
                  <a:latin typeface="Source Sans Pro"/>
                  <a:ea typeface="Source Sans Pro"/>
                  <a:cs typeface="Source Sans Pro"/>
                  <a:sym typeface="Source Sans Pro"/>
                </a:rPr>
                <a:t>Pie Chart </a:t>
              </a:r>
              <a:endParaRPr b="0" i="0" sz="3300" u="none" cap="none" strike="noStrike">
                <a:solidFill>
                  <a:schemeClr val="dk1"/>
                </a:solidFill>
                <a:latin typeface="Source Sans Pro"/>
                <a:ea typeface="Source Sans Pro"/>
                <a:cs typeface="Source Sans Pro"/>
                <a:sym typeface="Source Sans Pro"/>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16"/>
          <p:cNvSpPr txBox="1"/>
          <p:nvPr>
            <p:ph type="title"/>
          </p:nvPr>
        </p:nvSpPr>
        <p:spPr>
          <a:xfrm>
            <a:off x="838200" y="14067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Source Sans Pro"/>
              <a:buNone/>
            </a:pPr>
            <a:r>
              <a:rPr b="1" lang="en-US" sz="3000"/>
              <a:t>Chart Types – Comparison  </a:t>
            </a:r>
            <a:endParaRPr/>
          </a:p>
        </p:txBody>
      </p:sp>
      <p:grpSp>
        <p:nvGrpSpPr>
          <p:cNvPr id="384" name="Google Shape;384;p16"/>
          <p:cNvGrpSpPr/>
          <p:nvPr/>
        </p:nvGrpSpPr>
        <p:grpSpPr>
          <a:xfrm>
            <a:off x="189978" y="2029431"/>
            <a:ext cx="11812043" cy="3596250"/>
            <a:chOff x="0" y="1097445"/>
            <a:chExt cx="11812043" cy="3596250"/>
          </a:xfrm>
        </p:grpSpPr>
        <p:sp>
          <p:nvSpPr>
            <p:cNvPr id="385" name="Google Shape;385;p16"/>
            <p:cNvSpPr/>
            <p:nvPr/>
          </p:nvSpPr>
          <p:spPr>
            <a:xfrm>
              <a:off x="0" y="1112645"/>
              <a:ext cx="3188143" cy="2196630"/>
            </a:xfrm>
            <a:prstGeom prst="roundRect">
              <a:avLst>
                <a:gd fmla="val 16667" name="adj"/>
              </a:avLst>
            </a:prstGeom>
            <a:solidFill>
              <a:schemeClr val="accen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6"/>
            <p:cNvSpPr/>
            <p:nvPr/>
          </p:nvSpPr>
          <p:spPr>
            <a:xfrm>
              <a:off x="42494" y="3497044"/>
              <a:ext cx="3481994" cy="118280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6"/>
            <p:cNvSpPr txBox="1"/>
            <p:nvPr/>
          </p:nvSpPr>
          <p:spPr>
            <a:xfrm>
              <a:off x="42494" y="3497044"/>
              <a:ext cx="3481994" cy="1182801"/>
            </a:xfrm>
            <a:prstGeom prst="rect">
              <a:avLst/>
            </a:prstGeom>
            <a:noFill/>
            <a:ln>
              <a:noFill/>
            </a:ln>
          </p:spPr>
          <p:txBody>
            <a:bodyPr anchorCtr="0" anchor="t" bIns="0" lIns="142225" spcFirstLastPara="1" rIns="142225" wrap="square" tIns="142225">
              <a:noAutofit/>
            </a:bodyPr>
            <a:lstStyle/>
            <a:p>
              <a:pPr indent="0" lvl="0" marL="0" marR="0" rtl="0" algn="l">
                <a:lnSpc>
                  <a:spcPct val="90000"/>
                </a:lnSpc>
                <a:spcBef>
                  <a:spcPts val="0"/>
                </a:spcBef>
                <a:spcAft>
                  <a:spcPts val="0"/>
                </a:spcAft>
                <a:buClr>
                  <a:schemeClr val="dk1"/>
                </a:buClr>
                <a:buSzPts val="2000"/>
                <a:buFont typeface="Source Sans Pro"/>
                <a:buNone/>
              </a:pPr>
              <a:r>
                <a:rPr b="1" lang="en-US" sz="2000">
                  <a:solidFill>
                    <a:schemeClr val="dk1"/>
                  </a:solidFill>
                  <a:latin typeface="Source Sans Pro"/>
                  <a:ea typeface="Source Sans Pro"/>
                  <a:cs typeface="Source Sans Pro"/>
                  <a:sym typeface="Source Sans Pro"/>
                </a:rPr>
                <a:t>Bar Chart </a:t>
              </a:r>
              <a:endParaRPr/>
            </a:p>
            <a:p>
              <a:pPr indent="-228600" lvl="1" marL="228600" marR="0" rtl="0" algn="l">
                <a:lnSpc>
                  <a:spcPct val="90000"/>
                </a:lnSpc>
                <a:spcBef>
                  <a:spcPts val="700"/>
                </a:spcBef>
                <a:spcAft>
                  <a:spcPts val="0"/>
                </a:spcAft>
                <a:buClr>
                  <a:schemeClr val="dk1"/>
                </a:buClr>
                <a:buSzPts val="2000"/>
                <a:buFont typeface="Source Sans Pro"/>
                <a:buChar char="•"/>
              </a:pPr>
              <a:r>
                <a:rPr b="0" i="0" lang="en-US" sz="2000" u="none" cap="none" strike="noStrike">
                  <a:solidFill>
                    <a:schemeClr val="dk1"/>
                  </a:solidFill>
                  <a:latin typeface="Source Sans Pro"/>
                  <a:ea typeface="Source Sans Pro"/>
                  <a:cs typeface="Source Sans Pro"/>
                  <a:sym typeface="Source Sans Pro"/>
                </a:rPr>
                <a:t>2 or more category/variable(s)  </a:t>
              </a:r>
              <a:endParaRPr/>
            </a:p>
            <a:p>
              <a:pPr indent="-228600" lvl="1" marL="228600" marR="0" rtl="0" algn="l">
                <a:lnSpc>
                  <a:spcPct val="90000"/>
                </a:lnSpc>
                <a:spcBef>
                  <a:spcPts val="300"/>
                </a:spcBef>
                <a:spcAft>
                  <a:spcPts val="0"/>
                </a:spcAft>
                <a:buClr>
                  <a:schemeClr val="dk1"/>
                </a:buClr>
                <a:buSzPts val="2000"/>
                <a:buFont typeface="Source Sans Pro"/>
                <a:buChar char="•"/>
              </a:pPr>
              <a:r>
                <a:rPr b="0" i="0" lang="en-US" sz="2000" u="none" cap="none" strike="noStrike">
                  <a:solidFill>
                    <a:schemeClr val="dk1"/>
                  </a:solidFill>
                  <a:latin typeface="Source Sans Pro"/>
                  <a:ea typeface="Source Sans Pro"/>
                  <a:cs typeface="Source Sans Pro"/>
                  <a:sym typeface="Source Sans Pro"/>
                </a:rPr>
                <a:t>1 or more measure(s)  </a:t>
              </a:r>
              <a:endParaRPr/>
            </a:p>
          </p:txBody>
        </p:sp>
        <p:sp>
          <p:nvSpPr>
            <p:cNvPr id="388" name="Google Shape;388;p16"/>
            <p:cNvSpPr/>
            <p:nvPr/>
          </p:nvSpPr>
          <p:spPr>
            <a:xfrm>
              <a:off x="4187070" y="1097445"/>
              <a:ext cx="3188143" cy="2196630"/>
            </a:xfrm>
            <a:prstGeom prst="roundRect">
              <a:avLst>
                <a:gd fmla="val 16667" name="adj"/>
              </a:avLst>
            </a:prstGeom>
            <a:solidFill>
              <a:schemeClr val="accen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6"/>
            <p:cNvSpPr/>
            <p:nvPr/>
          </p:nvSpPr>
          <p:spPr>
            <a:xfrm>
              <a:off x="3914787" y="3510894"/>
              <a:ext cx="3954604" cy="118280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6"/>
            <p:cNvSpPr txBox="1"/>
            <p:nvPr/>
          </p:nvSpPr>
          <p:spPr>
            <a:xfrm>
              <a:off x="3914787" y="3510894"/>
              <a:ext cx="3954604" cy="1182801"/>
            </a:xfrm>
            <a:prstGeom prst="rect">
              <a:avLst/>
            </a:prstGeom>
            <a:noFill/>
            <a:ln>
              <a:noFill/>
            </a:ln>
          </p:spPr>
          <p:txBody>
            <a:bodyPr anchorCtr="0" anchor="t" bIns="0" lIns="142225" spcFirstLastPara="1" rIns="142225" wrap="square" tIns="142225">
              <a:noAutofit/>
            </a:bodyPr>
            <a:lstStyle/>
            <a:p>
              <a:pPr indent="0" lvl="0" marL="0" marR="0" rtl="0" algn="l">
                <a:lnSpc>
                  <a:spcPct val="90000"/>
                </a:lnSpc>
                <a:spcBef>
                  <a:spcPts val="0"/>
                </a:spcBef>
                <a:spcAft>
                  <a:spcPts val="0"/>
                </a:spcAft>
                <a:buClr>
                  <a:schemeClr val="dk1"/>
                </a:buClr>
                <a:buSzPts val="2000"/>
                <a:buFont typeface="Source Sans Pro"/>
                <a:buNone/>
              </a:pPr>
              <a:r>
                <a:rPr b="1" lang="en-US" sz="2000">
                  <a:solidFill>
                    <a:schemeClr val="dk1"/>
                  </a:solidFill>
                  <a:latin typeface="Source Sans Pro"/>
                  <a:ea typeface="Source Sans Pro"/>
                  <a:cs typeface="Source Sans Pro"/>
                  <a:sym typeface="Source Sans Pro"/>
                </a:rPr>
                <a:t>Column Chart </a:t>
              </a:r>
              <a:endParaRPr/>
            </a:p>
            <a:p>
              <a:pPr indent="-228600" lvl="1" marL="228600" marR="0" rtl="0" algn="l">
                <a:lnSpc>
                  <a:spcPct val="90000"/>
                </a:lnSpc>
                <a:spcBef>
                  <a:spcPts val="700"/>
                </a:spcBef>
                <a:spcAft>
                  <a:spcPts val="0"/>
                </a:spcAft>
                <a:buClr>
                  <a:schemeClr val="dk1"/>
                </a:buClr>
                <a:buSzPts val="2000"/>
                <a:buFont typeface="Source Sans Pro"/>
                <a:buChar char="•"/>
              </a:pPr>
              <a:r>
                <a:rPr b="0" i="0" lang="en-US" sz="2000" u="none" cap="none" strike="noStrike">
                  <a:solidFill>
                    <a:schemeClr val="dk1"/>
                  </a:solidFill>
                  <a:latin typeface="Source Sans Pro"/>
                  <a:ea typeface="Source Sans Pro"/>
                  <a:cs typeface="Source Sans Pro"/>
                  <a:sym typeface="Source Sans Pro"/>
                </a:rPr>
                <a:t>2 or more category/variables </a:t>
              </a:r>
              <a:endParaRPr/>
            </a:p>
            <a:p>
              <a:pPr indent="-228600" lvl="1" marL="228600" marR="0" rtl="0" algn="l">
                <a:lnSpc>
                  <a:spcPct val="90000"/>
                </a:lnSpc>
                <a:spcBef>
                  <a:spcPts val="300"/>
                </a:spcBef>
                <a:spcAft>
                  <a:spcPts val="0"/>
                </a:spcAft>
                <a:buClr>
                  <a:schemeClr val="dk1"/>
                </a:buClr>
                <a:buSzPts val="2000"/>
                <a:buFont typeface="Source Sans Pro"/>
                <a:buChar char="•"/>
              </a:pPr>
              <a:r>
                <a:rPr b="0" i="0" lang="en-US" sz="2000" u="none" cap="none" strike="noStrike">
                  <a:solidFill>
                    <a:schemeClr val="dk1"/>
                  </a:solidFill>
                  <a:latin typeface="Source Sans Pro"/>
                  <a:ea typeface="Source Sans Pro"/>
                  <a:cs typeface="Source Sans Pro"/>
                  <a:sym typeface="Source Sans Pro"/>
                </a:rPr>
                <a:t>1 or more sub variable(s) </a:t>
              </a:r>
              <a:endParaRPr/>
            </a:p>
            <a:p>
              <a:pPr indent="-228600" lvl="1" marL="228600" marR="0" rtl="0" algn="l">
                <a:lnSpc>
                  <a:spcPct val="90000"/>
                </a:lnSpc>
                <a:spcBef>
                  <a:spcPts val="300"/>
                </a:spcBef>
                <a:spcAft>
                  <a:spcPts val="0"/>
                </a:spcAft>
                <a:buClr>
                  <a:schemeClr val="dk1"/>
                </a:buClr>
                <a:buSzPts val="2000"/>
                <a:buFont typeface="Source Sans Pro"/>
                <a:buChar char="•"/>
              </a:pPr>
              <a:r>
                <a:rPr b="0" i="0" lang="en-US" sz="2000" u="none" cap="none" strike="noStrike">
                  <a:solidFill>
                    <a:schemeClr val="dk1"/>
                  </a:solidFill>
                  <a:latin typeface="Source Sans Pro"/>
                  <a:ea typeface="Source Sans Pro"/>
                  <a:cs typeface="Source Sans Pro"/>
                  <a:sym typeface="Source Sans Pro"/>
                </a:rPr>
                <a:t>1 or more measure(s) </a:t>
              </a:r>
              <a:endParaRPr/>
            </a:p>
          </p:txBody>
        </p:sp>
        <p:sp>
          <p:nvSpPr>
            <p:cNvPr id="391" name="Google Shape;391;p16"/>
            <p:cNvSpPr/>
            <p:nvPr/>
          </p:nvSpPr>
          <p:spPr>
            <a:xfrm>
              <a:off x="8349198" y="1097445"/>
              <a:ext cx="3188143" cy="2196630"/>
            </a:xfrm>
            <a:prstGeom prst="roundRect">
              <a:avLst>
                <a:gd fmla="val 16667" name="adj"/>
              </a:avLst>
            </a:prstGeom>
            <a:solidFill>
              <a:schemeClr val="accen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6"/>
            <p:cNvSpPr/>
            <p:nvPr/>
          </p:nvSpPr>
          <p:spPr>
            <a:xfrm>
              <a:off x="8080290" y="3483193"/>
              <a:ext cx="3731753" cy="118280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6"/>
            <p:cNvSpPr txBox="1"/>
            <p:nvPr/>
          </p:nvSpPr>
          <p:spPr>
            <a:xfrm>
              <a:off x="8080290" y="3483193"/>
              <a:ext cx="3731753" cy="1182801"/>
            </a:xfrm>
            <a:prstGeom prst="rect">
              <a:avLst/>
            </a:prstGeom>
            <a:noFill/>
            <a:ln>
              <a:noFill/>
            </a:ln>
          </p:spPr>
          <p:txBody>
            <a:bodyPr anchorCtr="0" anchor="t" bIns="0" lIns="142225" spcFirstLastPara="1" rIns="142225" wrap="square" tIns="142225">
              <a:noAutofit/>
            </a:bodyPr>
            <a:lstStyle/>
            <a:p>
              <a:pPr indent="0" lvl="0" marL="0" marR="0" rtl="0" algn="l">
                <a:lnSpc>
                  <a:spcPct val="90000"/>
                </a:lnSpc>
                <a:spcBef>
                  <a:spcPts val="0"/>
                </a:spcBef>
                <a:spcAft>
                  <a:spcPts val="0"/>
                </a:spcAft>
                <a:buClr>
                  <a:schemeClr val="dk1"/>
                </a:buClr>
                <a:buSzPts val="2000"/>
                <a:buFont typeface="Source Sans Pro"/>
                <a:buNone/>
              </a:pPr>
              <a:r>
                <a:rPr b="1" lang="en-US" sz="2000">
                  <a:solidFill>
                    <a:schemeClr val="dk1"/>
                  </a:solidFill>
                  <a:latin typeface="Source Sans Pro"/>
                  <a:ea typeface="Source Sans Pro"/>
                  <a:cs typeface="Source Sans Pro"/>
                  <a:sym typeface="Source Sans Pro"/>
                </a:rPr>
                <a:t>Line Chart </a:t>
              </a:r>
              <a:endParaRPr/>
            </a:p>
            <a:p>
              <a:pPr indent="-228600" lvl="1" marL="228600" marR="0" rtl="0" algn="l">
                <a:lnSpc>
                  <a:spcPct val="90000"/>
                </a:lnSpc>
                <a:spcBef>
                  <a:spcPts val="700"/>
                </a:spcBef>
                <a:spcAft>
                  <a:spcPts val="0"/>
                </a:spcAft>
                <a:buClr>
                  <a:schemeClr val="dk1"/>
                </a:buClr>
                <a:buSzPts val="2000"/>
                <a:buFont typeface="Source Sans Pro"/>
                <a:buChar char="•"/>
              </a:pPr>
              <a:r>
                <a:rPr b="0" i="0" lang="en-US" sz="2000" u="none" cap="none" strike="noStrike">
                  <a:solidFill>
                    <a:schemeClr val="dk1"/>
                  </a:solidFill>
                  <a:latin typeface="Source Sans Pro"/>
                  <a:ea typeface="Source Sans Pro"/>
                  <a:cs typeface="Source Sans Pro"/>
                  <a:sym typeface="Source Sans Pro"/>
                </a:rPr>
                <a:t>1 or more category/variable(s)</a:t>
              </a:r>
              <a:endParaRPr/>
            </a:p>
            <a:p>
              <a:pPr indent="-228600" lvl="1" marL="228600" marR="0" rtl="0" algn="l">
                <a:lnSpc>
                  <a:spcPct val="90000"/>
                </a:lnSpc>
                <a:spcBef>
                  <a:spcPts val="300"/>
                </a:spcBef>
                <a:spcAft>
                  <a:spcPts val="0"/>
                </a:spcAft>
                <a:buClr>
                  <a:schemeClr val="dk1"/>
                </a:buClr>
                <a:buSzPts val="2000"/>
                <a:buFont typeface="Source Sans Pro"/>
                <a:buChar char="•"/>
              </a:pPr>
              <a:r>
                <a:rPr b="0" i="0" lang="en-US" sz="2000" u="none" cap="none" strike="noStrike">
                  <a:solidFill>
                    <a:schemeClr val="dk1"/>
                  </a:solidFill>
                  <a:latin typeface="Source Sans Pro"/>
                  <a:ea typeface="Source Sans Pro"/>
                  <a:cs typeface="Source Sans Pro"/>
                  <a:sym typeface="Source Sans Pro"/>
                </a:rPr>
                <a:t>Trend over time </a:t>
              </a:r>
              <a:endParaRPr/>
            </a:p>
            <a:p>
              <a:pPr indent="-228600" lvl="1" marL="228600" marR="0" rtl="0" algn="l">
                <a:lnSpc>
                  <a:spcPct val="90000"/>
                </a:lnSpc>
                <a:spcBef>
                  <a:spcPts val="300"/>
                </a:spcBef>
                <a:spcAft>
                  <a:spcPts val="0"/>
                </a:spcAft>
                <a:buClr>
                  <a:schemeClr val="dk1"/>
                </a:buClr>
                <a:buSzPts val="2000"/>
                <a:buFont typeface="Source Sans Pro"/>
                <a:buChar char="•"/>
              </a:pPr>
              <a:r>
                <a:rPr b="0" i="0" lang="en-US" sz="2000" u="none" cap="none" strike="noStrike">
                  <a:solidFill>
                    <a:schemeClr val="dk1"/>
                  </a:solidFill>
                  <a:latin typeface="Source Sans Pro"/>
                  <a:ea typeface="Source Sans Pro"/>
                  <a:cs typeface="Source Sans Pro"/>
                  <a:sym typeface="Source Sans Pro"/>
                </a:rPr>
                <a:t>1 or more measure(s) </a:t>
              </a:r>
              <a:endParaRPr/>
            </a:p>
          </p:txBody>
        </p:sp>
      </p:grpSp>
      <p:pic>
        <p:nvPicPr>
          <p:cNvPr id="394" name="Google Shape;394;p16"/>
          <p:cNvPicPr preferRelativeResize="0"/>
          <p:nvPr/>
        </p:nvPicPr>
        <p:blipFill rotWithShape="1">
          <a:blip r:embed="rId3">
            <a:alphaModFix/>
          </a:blip>
          <a:srcRect b="9837" l="0" r="0" t="0"/>
          <a:stretch/>
        </p:blipFill>
        <p:spPr>
          <a:xfrm>
            <a:off x="136664" y="1717963"/>
            <a:ext cx="3854746" cy="2742605"/>
          </a:xfrm>
          <a:prstGeom prst="rect">
            <a:avLst/>
          </a:prstGeom>
          <a:noFill/>
          <a:ln cap="flat" cmpd="sng" w="28575">
            <a:solidFill>
              <a:schemeClr val="dk1"/>
            </a:solidFill>
            <a:prstDash val="solid"/>
            <a:round/>
            <a:headEnd len="sm" w="sm" type="none"/>
            <a:tailEnd len="sm" w="sm" type="none"/>
          </a:ln>
        </p:spPr>
      </p:pic>
      <p:pic>
        <p:nvPicPr>
          <p:cNvPr id="395" name="Google Shape;395;p16"/>
          <p:cNvPicPr preferRelativeResize="0"/>
          <p:nvPr/>
        </p:nvPicPr>
        <p:blipFill rotWithShape="1">
          <a:blip r:embed="rId4">
            <a:alphaModFix/>
          </a:blip>
          <a:srcRect b="0" l="0" r="0" t="0"/>
          <a:stretch/>
        </p:blipFill>
        <p:spPr>
          <a:xfrm>
            <a:off x="4211896" y="1717964"/>
            <a:ext cx="3882540" cy="2742606"/>
          </a:xfrm>
          <a:prstGeom prst="rect">
            <a:avLst/>
          </a:prstGeom>
          <a:noFill/>
          <a:ln cap="flat" cmpd="sng" w="28575">
            <a:solidFill>
              <a:schemeClr val="dk1"/>
            </a:solidFill>
            <a:prstDash val="solid"/>
            <a:round/>
            <a:headEnd len="sm" w="sm" type="none"/>
            <a:tailEnd len="sm" w="sm" type="none"/>
          </a:ln>
        </p:spPr>
      </p:pic>
      <p:pic>
        <p:nvPicPr>
          <p:cNvPr id="396" name="Google Shape;396;p16"/>
          <p:cNvPicPr preferRelativeResize="0"/>
          <p:nvPr/>
        </p:nvPicPr>
        <p:blipFill rotWithShape="1">
          <a:blip r:embed="rId5">
            <a:alphaModFix/>
          </a:blip>
          <a:srcRect b="0" l="0" r="0" t="0"/>
          <a:stretch/>
        </p:blipFill>
        <p:spPr>
          <a:xfrm>
            <a:off x="8314922" y="1717962"/>
            <a:ext cx="3687100" cy="2742607"/>
          </a:xfrm>
          <a:prstGeom prst="rect">
            <a:avLst/>
          </a:prstGeom>
          <a:noFill/>
          <a:ln cap="flat" cmpd="sng" w="28575">
            <a:solidFill>
              <a:schemeClr val="dk1"/>
            </a:solidFill>
            <a:prstDash val="solid"/>
            <a:round/>
            <a:headEnd len="sm" w="sm" type="none"/>
            <a:tailEnd len="sm" w="sm" type="none"/>
          </a:ln>
        </p:spPr>
      </p:pic>
      <p:sp>
        <p:nvSpPr>
          <p:cNvPr id="397" name="Google Shape;397;p16"/>
          <p:cNvSpPr txBox="1"/>
          <p:nvPr/>
        </p:nvSpPr>
        <p:spPr>
          <a:xfrm>
            <a:off x="12878873" y="3309870"/>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17"/>
          <p:cNvSpPr txBox="1"/>
          <p:nvPr>
            <p:ph type="title"/>
          </p:nvPr>
        </p:nvSpPr>
        <p:spPr>
          <a:xfrm>
            <a:off x="704188" y="404446"/>
            <a:ext cx="11024750" cy="114814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Source Sans Pro"/>
              <a:buNone/>
            </a:pPr>
            <a:r>
              <a:rPr b="1" lang="en-US" sz="4000"/>
              <a:t>Bar Chart </a:t>
            </a:r>
            <a:r>
              <a:rPr lang="en-US" sz="4000"/>
              <a:t>-</a:t>
            </a:r>
            <a:r>
              <a:rPr b="1" lang="en-US" sz="4000"/>
              <a:t> </a:t>
            </a:r>
            <a:r>
              <a:rPr lang="en-US" sz="3100"/>
              <a:t>shows a comparison of different values in subcategories. </a:t>
            </a:r>
            <a:br>
              <a:rPr lang="en-US" sz="4000"/>
            </a:br>
            <a:endParaRPr b="1" sz="4000"/>
          </a:p>
        </p:txBody>
      </p:sp>
      <p:sp>
        <p:nvSpPr>
          <p:cNvPr id="404" name="Google Shape;404;p17"/>
          <p:cNvSpPr txBox="1"/>
          <p:nvPr>
            <p:ph idx="1" type="body"/>
          </p:nvPr>
        </p:nvSpPr>
        <p:spPr>
          <a:xfrm>
            <a:off x="292629" y="1361585"/>
            <a:ext cx="5803371" cy="2446866"/>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b="1" lang="en-US" sz="2800"/>
              <a:t>A good bar chart rules:</a:t>
            </a:r>
            <a:endParaRPr sz="2800"/>
          </a:p>
          <a:p>
            <a:pPr indent="-228600" lvl="1" marL="685800" rtl="0" algn="l">
              <a:lnSpc>
                <a:spcPct val="90000"/>
              </a:lnSpc>
              <a:spcBef>
                <a:spcPts val="500"/>
              </a:spcBef>
              <a:spcAft>
                <a:spcPts val="0"/>
              </a:spcAft>
              <a:buClr>
                <a:schemeClr val="dk1"/>
              </a:buClr>
              <a:buSzPct val="100000"/>
              <a:buChar char="•"/>
            </a:pPr>
            <a:r>
              <a:rPr lang="en-US"/>
              <a:t>The base starts at zero</a:t>
            </a:r>
            <a:endParaRPr/>
          </a:p>
          <a:p>
            <a:pPr indent="-228600" lvl="1" marL="685800" rtl="0" algn="l">
              <a:lnSpc>
                <a:spcPct val="90000"/>
              </a:lnSpc>
              <a:spcBef>
                <a:spcPts val="500"/>
              </a:spcBef>
              <a:spcAft>
                <a:spcPts val="0"/>
              </a:spcAft>
              <a:buClr>
                <a:schemeClr val="dk1"/>
              </a:buClr>
              <a:buSzPct val="100000"/>
              <a:buChar char="•"/>
            </a:pPr>
            <a:r>
              <a:rPr lang="en-US"/>
              <a:t>The axes are labeled clearly</a:t>
            </a:r>
            <a:endParaRPr/>
          </a:p>
          <a:p>
            <a:pPr indent="-228600" lvl="1" marL="685800" rtl="0" algn="l">
              <a:lnSpc>
                <a:spcPct val="90000"/>
              </a:lnSpc>
              <a:spcBef>
                <a:spcPts val="500"/>
              </a:spcBef>
              <a:spcAft>
                <a:spcPts val="0"/>
              </a:spcAft>
              <a:buClr>
                <a:schemeClr val="dk1"/>
              </a:buClr>
              <a:buSzPct val="100000"/>
              <a:buChar char="•"/>
            </a:pPr>
            <a:r>
              <a:rPr lang="en-US"/>
              <a:t>Colors are consistent and defined</a:t>
            </a:r>
            <a:endParaRPr/>
          </a:p>
          <a:p>
            <a:pPr indent="-228600" lvl="1" marL="685800" rtl="0" algn="l">
              <a:lnSpc>
                <a:spcPct val="90000"/>
              </a:lnSpc>
              <a:spcBef>
                <a:spcPts val="500"/>
              </a:spcBef>
              <a:spcAft>
                <a:spcPts val="0"/>
              </a:spcAft>
              <a:buClr>
                <a:schemeClr val="dk1"/>
              </a:buClr>
              <a:buSzPct val="100000"/>
              <a:buChar char="•"/>
            </a:pPr>
            <a:r>
              <a:rPr lang="en-US"/>
              <a:t>The bar chart does not display too many bars</a:t>
            </a:r>
            <a:endParaRPr/>
          </a:p>
          <a:p>
            <a:pPr indent="-40639" lvl="0" marL="228600" rtl="0" algn="l">
              <a:lnSpc>
                <a:spcPct val="90000"/>
              </a:lnSpc>
              <a:spcBef>
                <a:spcPts val="1000"/>
              </a:spcBef>
              <a:spcAft>
                <a:spcPts val="0"/>
              </a:spcAft>
              <a:buClr>
                <a:schemeClr val="dk1"/>
              </a:buClr>
              <a:buSzPct val="100000"/>
              <a:buNone/>
            </a:pPr>
            <a:r>
              <a:t/>
            </a:r>
            <a:endParaRPr/>
          </a:p>
        </p:txBody>
      </p:sp>
      <p:pic>
        <p:nvPicPr>
          <p:cNvPr id="405" name="Google Shape;405;p17"/>
          <p:cNvPicPr preferRelativeResize="0"/>
          <p:nvPr/>
        </p:nvPicPr>
        <p:blipFill rotWithShape="1">
          <a:blip r:embed="rId3">
            <a:alphaModFix/>
          </a:blip>
          <a:srcRect b="0" l="0" r="0" t="0"/>
          <a:stretch/>
        </p:blipFill>
        <p:spPr>
          <a:xfrm>
            <a:off x="2510895" y="3808451"/>
            <a:ext cx="7496704" cy="2782269"/>
          </a:xfrm>
          <a:prstGeom prst="rect">
            <a:avLst/>
          </a:prstGeom>
          <a:noFill/>
          <a:ln cap="flat" cmpd="sng" w="28575">
            <a:solidFill>
              <a:schemeClr val="dk1"/>
            </a:solidFill>
            <a:prstDash val="solid"/>
            <a:round/>
            <a:headEnd len="sm" w="sm" type="none"/>
            <a:tailEnd len="sm" w="sm" type="none"/>
          </a:ln>
        </p:spPr>
      </p:pic>
      <p:sp>
        <p:nvSpPr>
          <p:cNvPr id="406" name="Google Shape;406;p17"/>
          <p:cNvSpPr txBox="1"/>
          <p:nvPr/>
        </p:nvSpPr>
        <p:spPr>
          <a:xfrm>
            <a:off x="6095999" y="1361585"/>
            <a:ext cx="6248401" cy="2446867"/>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600"/>
              <a:buFont typeface="Arial"/>
              <a:buChar char="•"/>
            </a:pPr>
            <a:r>
              <a:rPr b="1" lang="en-US" sz="2600">
                <a:solidFill>
                  <a:schemeClr val="dk1"/>
                </a:solidFill>
                <a:latin typeface="Source Sans Pro"/>
                <a:ea typeface="Source Sans Pro"/>
                <a:cs typeface="Source Sans Pro"/>
                <a:sym typeface="Source Sans Pro"/>
              </a:rPr>
              <a:t>What not to do: </a:t>
            </a:r>
            <a:endParaRPr sz="2600">
              <a:solidFill>
                <a:schemeClr val="dk1"/>
              </a:solidFill>
              <a:latin typeface="Source Sans Pro"/>
              <a:ea typeface="Source Sans Pro"/>
              <a:cs typeface="Source Sans Pro"/>
              <a:sym typeface="Source Sans Pro"/>
            </a:endParaRPr>
          </a:p>
          <a:p>
            <a:pPr indent="-228600" lvl="1" marL="685800" marR="0" rtl="0" algn="l">
              <a:lnSpc>
                <a:spcPct val="90000"/>
              </a:lnSpc>
              <a:spcBef>
                <a:spcPts val="500"/>
              </a:spcBef>
              <a:spcAft>
                <a:spcPts val="0"/>
              </a:spcAft>
              <a:buClr>
                <a:schemeClr val="dk1"/>
              </a:buClr>
              <a:buSzPts val="2600"/>
              <a:buFont typeface="Arial"/>
              <a:buChar char="•"/>
            </a:pPr>
            <a:r>
              <a:rPr b="0" i="0" lang="en-US" sz="2600" u="none" cap="none" strike="noStrike">
                <a:solidFill>
                  <a:schemeClr val="dk1"/>
                </a:solidFill>
                <a:latin typeface="Source Sans Pro"/>
                <a:ea typeface="Source Sans Pro"/>
                <a:cs typeface="Source Sans Pro"/>
                <a:sym typeface="Source Sans Pro"/>
              </a:rPr>
              <a:t>Make each bar a different width</a:t>
            </a:r>
            <a:endParaRPr/>
          </a:p>
          <a:p>
            <a:pPr indent="-228600" lvl="1" marL="685800" marR="0" rtl="0" algn="l">
              <a:lnSpc>
                <a:spcPct val="90000"/>
              </a:lnSpc>
              <a:spcBef>
                <a:spcPts val="500"/>
              </a:spcBef>
              <a:spcAft>
                <a:spcPts val="0"/>
              </a:spcAft>
              <a:buClr>
                <a:schemeClr val="dk1"/>
              </a:buClr>
              <a:buSzPts val="2600"/>
              <a:buFont typeface="Arial"/>
              <a:buChar char="•"/>
            </a:pPr>
            <a:r>
              <a:rPr b="0" i="0" lang="en-US" sz="2600" u="none" cap="none" strike="noStrike">
                <a:solidFill>
                  <a:schemeClr val="dk1"/>
                </a:solidFill>
                <a:latin typeface="Source Sans Pro"/>
                <a:ea typeface="Source Sans Pro"/>
                <a:cs typeface="Source Sans Pro"/>
                <a:sym typeface="Source Sans Pro"/>
              </a:rPr>
              <a:t>Cram too many bars into subcategories</a:t>
            </a:r>
            <a:endParaRPr/>
          </a:p>
          <a:p>
            <a:pPr indent="-228600" lvl="1" marL="685800" marR="0" rtl="0" algn="l">
              <a:lnSpc>
                <a:spcPct val="90000"/>
              </a:lnSpc>
              <a:spcBef>
                <a:spcPts val="500"/>
              </a:spcBef>
              <a:spcAft>
                <a:spcPts val="0"/>
              </a:spcAft>
              <a:buClr>
                <a:schemeClr val="dk1"/>
              </a:buClr>
              <a:buSzPts val="2600"/>
              <a:buFont typeface="Arial"/>
              <a:buChar char="•"/>
            </a:pPr>
            <a:r>
              <a:rPr b="0" i="0" lang="en-US" sz="2600" u="none" cap="none" strike="noStrike">
                <a:solidFill>
                  <a:schemeClr val="dk1"/>
                </a:solidFill>
                <a:latin typeface="Source Sans Pro"/>
                <a:ea typeface="Source Sans Pro"/>
                <a:cs typeface="Source Sans Pro"/>
                <a:sym typeface="Source Sans Pro"/>
              </a:rPr>
              <a:t>Leave the axes unlabeled</a:t>
            </a:r>
            <a:endParaRPr/>
          </a:p>
          <a:p>
            <a:pPr indent="-63500" lvl="0" marL="228600" marR="0" rtl="0" algn="l">
              <a:lnSpc>
                <a:spcPct val="90000"/>
              </a:lnSpc>
              <a:spcBef>
                <a:spcPts val="1000"/>
              </a:spcBef>
              <a:spcAft>
                <a:spcPts val="0"/>
              </a:spcAft>
              <a:buClr>
                <a:schemeClr val="dk1"/>
              </a:buClr>
              <a:buSzPts val="2600"/>
              <a:buFont typeface="Arial"/>
              <a:buNone/>
            </a:pPr>
            <a:r>
              <a:t/>
            </a:r>
            <a:endParaRPr sz="2600">
              <a:solidFill>
                <a:schemeClr val="dk1"/>
              </a:solidFill>
              <a:latin typeface="Source Sans Pro"/>
              <a:ea typeface="Source Sans Pro"/>
              <a:cs typeface="Source Sans Pro"/>
              <a:sym typeface="Source Sans Pr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18"/>
          <p:cNvSpPr txBox="1"/>
          <p:nvPr>
            <p:ph type="title"/>
          </p:nvPr>
        </p:nvSpPr>
        <p:spPr>
          <a:xfrm>
            <a:off x="746219" y="435773"/>
            <a:ext cx="10515600" cy="64358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Source Sans Pro"/>
              <a:buNone/>
            </a:pPr>
            <a:r>
              <a:rPr b="1" lang="en-US" sz="3200"/>
              <a:t>Bar chart example </a:t>
            </a:r>
            <a:endParaRPr/>
          </a:p>
        </p:txBody>
      </p:sp>
      <p:sp>
        <p:nvSpPr>
          <p:cNvPr id="413" name="Google Shape;413;p18"/>
          <p:cNvSpPr txBox="1"/>
          <p:nvPr>
            <p:ph idx="1" type="body"/>
          </p:nvPr>
        </p:nvSpPr>
        <p:spPr>
          <a:xfrm>
            <a:off x="1091430" y="1178812"/>
            <a:ext cx="3302001" cy="365490"/>
          </a:xfrm>
          <a:prstGeom prst="rect">
            <a:avLst/>
          </a:prstGeom>
          <a:noFill/>
          <a:ln>
            <a:noFill/>
          </a:ln>
        </p:spPr>
        <p:txBody>
          <a:bodyPr anchorCtr="0" anchor="b" bIns="45700" lIns="91425" spcFirstLastPara="1" rIns="91425" wrap="square" tIns="45700">
            <a:normAutofit fontScale="92500" lnSpcReduction="10000"/>
          </a:bodyPr>
          <a:lstStyle/>
          <a:p>
            <a:pPr indent="0" lvl="0" marL="0" rtl="0" algn="l">
              <a:lnSpc>
                <a:spcPct val="90000"/>
              </a:lnSpc>
              <a:spcBef>
                <a:spcPts val="0"/>
              </a:spcBef>
              <a:spcAft>
                <a:spcPts val="0"/>
              </a:spcAft>
              <a:buClr>
                <a:schemeClr val="dk1"/>
              </a:buClr>
              <a:buSzPct val="100000"/>
              <a:buNone/>
            </a:pPr>
            <a:r>
              <a:rPr lang="en-US"/>
              <a:t>Poor Example  </a:t>
            </a:r>
            <a:endParaRPr/>
          </a:p>
        </p:txBody>
      </p:sp>
      <p:pic>
        <p:nvPicPr>
          <p:cNvPr id="414" name="Google Shape;414;p18"/>
          <p:cNvPicPr preferRelativeResize="0"/>
          <p:nvPr>
            <p:ph idx="2" type="body"/>
          </p:nvPr>
        </p:nvPicPr>
        <p:blipFill rotWithShape="1">
          <a:blip r:embed="rId3">
            <a:alphaModFix/>
          </a:blip>
          <a:srcRect b="0" l="0" r="0" t="0"/>
          <a:stretch/>
        </p:blipFill>
        <p:spPr>
          <a:xfrm>
            <a:off x="6502401" y="3186545"/>
            <a:ext cx="5495571" cy="3474183"/>
          </a:xfrm>
          <a:prstGeom prst="rect">
            <a:avLst/>
          </a:prstGeom>
          <a:noFill/>
          <a:ln cap="flat" cmpd="sng" w="28575">
            <a:solidFill>
              <a:schemeClr val="dk1"/>
            </a:solidFill>
            <a:prstDash val="solid"/>
            <a:round/>
            <a:headEnd len="sm" w="sm" type="none"/>
            <a:tailEnd len="sm" w="sm" type="none"/>
          </a:ln>
        </p:spPr>
      </p:pic>
      <p:sp>
        <p:nvSpPr>
          <p:cNvPr id="415" name="Google Shape;415;p18"/>
          <p:cNvSpPr txBox="1"/>
          <p:nvPr>
            <p:ph idx="3" type="body"/>
          </p:nvPr>
        </p:nvSpPr>
        <p:spPr>
          <a:xfrm>
            <a:off x="6846444" y="1157187"/>
            <a:ext cx="3994682" cy="373032"/>
          </a:xfrm>
          <a:prstGeom prst="rect">
            <a:avLst/>
          </a:prstGeom>
          <a:noFill/>
          <a:ln>
            <a:noFill/>
          </a:ln>
        </p:spPr>
        <p:txBody>
          <a:bodyPr anchorCtr="0" anchor="b" bIns="45700" lIns="91425" spcFirstLastPara="1" rIns="91425" wrap="square" tIns="45700">
            <a:normAutofit fontScale="92500" lnSpcReduction="10000"/>
          </a:bodyPr>
          <a:lstStyle/>
          <a:p>
            <a:pPr indent="0" lvl="0" marL="0" rtl="0" algn="l">
              <a:lnSpc>
                <a:spcPct val="90000"/>
              </a:lnSpc>
              <a:spcBef>
                <a:spcPts val="0"/>
              </a:spcBef>
              <a:spcAft>
                <a:spcPts val="0"/>
              </a:spcAft>
              <a:buClr>
                <a:schemeClr val="dk1"/>
              </a:buClr>
              <a:buSzPct val="100000"/>
              <a:buNone/>
            </a:pPr>
            <a:r>
              <a:rPr lang="en-US"/>
              <a:t>Better Example </a:t>
            </a:r>
            <a:endParaRPr/>
          </a:p>
        </p:txBody>
      </p:sp>
      <p:pic>
        <p:nvPicPr>
          <p:cNvPr id="416" name="Google Shape;416;p18"/>
          <p:cNvPicPr preferRelativeResize="0"/>
          <p:nvPr>
            <p:ph idx="4" type="body"/>
          </p:nvPr>
        </p:nvPicPr>
        <p:blipFill rotWithShape="1">
          <a:blip r:embed="rId4">
            <a:alphaModFix/>
          </a:blip>
          <a:srcRect b="0" l="0" r="0" t="0"/>
          <a:stretch/>
        </p:blipFill>
        <p:spPr>
          <a:xfrm>
            <a:off x="339819" y="3186545"/>
            <a:ext cx="5660748" cy="3474183"/>
          </a:xfrm>
          <a:prstGeom prst="rect">
            <a:avLst/>
          </a:prstGeom>
          <a:noFill/>
          <a:ln cap="flat" cmpd="sng" w="28575">
            <a:solidFill>
              <a:schemeClr val="dk1"/>
            </a:solidFill>
            <a:prstDash val="solid"/>
            <a:round/>
            <a:headEnd len="sm" w="sm" type="none"/>
            <a:tailEnd len="sm" w="sm" type="none"/>
          </a:ln>
        </p:spPr>
      </p:pic>
      <p:pic>
        <p:nvPicPr>
          <p:cNvPr descr="Thumbs Down with solid fill" id="417" name="Google Shape;417;p18"/>
          <p:cNvPicPr preferRelativeResize="0"/>
          <p:nvPr/>
        </p:nvPicPr>
        <p:blipFill rotWithShape="1">
          <a:blip r:embed="rId5">
            <a:alphaModFix/>
          </a:blip>
          <a:srcRect b="0" l="0" r="0" t="0"/>
          <a:stretch/>
        </p:blipFill>
        <p:spPr>
          <a:xfrm>
            <a:off x="3014710" y="1157187"/>
            <a:ext cx="435072" cy="435072"/>
          </a:xfrm>
          <a:prstGeom prst="rect">
            <a:avLst/>
          </a:prstGeom>
          <a:noFill/>
          <a:ln>
            <a:noFill/>
          </a:ln>
        </p:spPr>
      </p:pic>
      <p:pic>
        <p:nvPicPr>
          <p:cNvPr descr="Thumbs up sign with solid fill" id="418" name="Google Shape;418;p18"/>
          <p:cNvPicPr preferRelativeResize="0"/>
          <p:nvPr/>
        </p:nvPicPr>
        <p:blipFill rotWithShape="1">
          <a:blip r:embed="rId6">
            <a:alphaModFix/>
          </a:blip>
          <a:srcRect b="0" l="0" r="0" t="0"/>
          <a:stretch/>
        </p:blipFill>
        <p:spPr>
          <a:xfrm>
            <a:off x="8900058" y="975755"/>
            <a:ext cx="554464" cy="554464"/>
          </a:xfrm>
          <a:prstGeom prst="rect">
            <a:avLst/>
          </a:prstGeom>
          <a:noFill/>
          <a:ln>
            <a:noFill/>
          </a:ln>
        </p:spPr>
      </p:pic>
      <p:sp>
        <p:nvSpPr>
          <p:cNvPr id="419" name="Google Shape;419;p18"/>
          <p:cNvSpPr/>
          <p:nvPr/>
        </p:nvSpPr>
        <p:spPr>
          <a:xfrm>
            <a:off x="555906" y="1727594"/>
            <a:ext cx="4904509" cy="120032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Source Sans Pro"/>
                <a:ea typeface="Source Sans Pro"/>
                <a:cs typeface="Source Sans Pro"/>
                <a:sym typeface="Source Sans Pro"/>
              </a:rPr>
              <a:t>The axis doesn’t start at zero</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Source Sans Pro"/>
                <a:ea typeface="Source Sans Pro"/>
                <a:cs typeface="Source Sans Pro"/>
                <a:sym typeface="Source Sans Pro"/>
              </a:rPr>
              <a:t>The bars aren’t sorted</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Source Sans Pro"/>
                <a:ea typeface="Source Sans Pro"/>
                <a:cs typeface="Source Sans Pro"/>
                <a:sym typeface="Source Sans Pro"/>
              </a:rPr>
              <a:t>Users could be easily misled because the vertical axis’ starting position</a:t>
            </a:r>
            <a:endParaRPr/>
          </a:p>
        </p:txBody>
      </p:sp>
      <p:sp>
        <p:nvSpPr>
          <p:cNvPr id="420" name="Google Shape;420;p18"/>
          <p:cNvSpPr/>
          <p:nvPr/>
        </p:nvSpPr>
        <p:spPr>
          <a:xfrm>
            <a:off x="6725038" y="1684171"/>
            <a:ext cx="4649544" cy="147732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Source Sans Pro"/>
                <a:ea typeface="Source Sans Pro"/>
                <a:cs typeface="Source Sans Pro"/>
                <a:sym typeface="Source Sans Pro"/>
              </a:rPr>
              <a:t>The axis starts at zero prevents confusion by starting at a universally understood baseline</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Source Sans Pro"/>
                <a:ea typeface="Source Sans Pro"/>
                <a:cs typeface="Source Sans Pro"/>
                <a:sym typeface="Source Sans Pro"/>
              </a:rPr>
              <a:t>The sorted bars make it easy to identify rank within Subcategories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19"/>
          <p:cNvSpPr txBox="1"/>
          <p:nvPr>
            <p:ph type="title"/>
          </p:nvPr>
        </p:nvSpPr>
        <p:spPr>
          <a:xfrm>
            <a:off x="739886" y="567001"/>
            <a:ext cx="11353800" cy="946304"/>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Source Sans Pro"/>
              <a:buNone/>
            </a:pPr>
            <a:r>
              <a:rPr b="1" lang="en-US"/>
              <a:t>Column Chart</a:t>
            </a:r>
            <a:r>
              <a:rPr b="1" lang="en-US" sz="4000"/>
              <a:t> </a:t>
            </a:r>
            <a:r>
              <a:rPr lang="en-US" sz="4000"/>
              <a:t>- </a:t>
            </a:r>
            <a:r>
              <a:rPr lang="en-US" sz="2700"/>
              <a:t>shows a comparison of different values in subcategories</a:t>
            </a:r>
            <a:r>
              <a:rPr lang="en-US"/>
              <a:t>. </a:t>
            </a:r>
            <a:br>
              <a:rPr lang="en-US" sz="5400"/>
            </a:br>
            <a:endParaRPr/>
          </a:p>
        </p:txBody>
      </p:sp>
      <p:sp>
        <p:nvSpPr>
          <p:cNvPr id="427" name="Google Shape;427;p19"/>
          <p:cNvSpPr txBox="1"/>
          <p:nvPr>
            <p:ph idx="1" type="body"/>
          </p:nvPr>
        </p:nvSpPr>
        <p:spPr>
          <a:xfrm>
            <a:off x="1169476" y="1138570"/>
            <a:ext cx="3302001" cy="64358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Poor Example  </a:t>
            </a:r>
            <a:endParaRPr/>
          </a:p>
        </p:txBody>
      </p:sp>
      <p:sp>
        <p:nvSpPr>
          <p:cNvPr id="428" name="Google Shape;428;p19"/>
          <p:cNvSpPr txBox="1"/>
          <p:nvPr>
            <p:ph idx="3" type="body"/>
          </p:nvPr>
        </p:nvSpPr>
        <p:spPr>
          <a:xfrm>
            <a:off x="7065184" y="1180782"/>
            <a:ext cx="3994682" cy="64358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Better Example </a:t>
            </a:r>
            <a:endParaRPr/>
          </a:p>
        </p:txBody>
      </p:sp>
      <p:pic>
        <p:nvPicPr>
          <p:cNvPr descr="Thumbs Down with solid fill" id="429" name="Google Shape;429;p19"/>
          <p:cNvPicPr preferRelativeResize="0"/>
          <p:nvPr/>
        </p:nvPicPr>
        <p:blipFill rotWithShape="1">
          <a:blip r:embed="rId3">
            <a:alphaModFix/>
          </a:blip>
          <a:srcRect b="0" l="0" r="0" t="0"/>
          <a:stretch/>
        </p:blipFill>
        <p:spPr>
          <a:xfrm>
            <a:off x="3183109" y="1289627"/>
            <a:ext cx="643587" cy="643587"/>
          </a:xfrm>
          <a:prstGeom prst="rect">
            <a:avLst/>
          </a:prstGeom>
          <a:noFill/>
          <a:ln>
            <a:noFill/>
          </a:ln>
        </p:spPr>
      </p:pic>
      <p:pic>
        <p:nvPicPr>
          <p:cNvPr descr="Thumbs up sign with solid fill" id="430" name="Google Shape;430;p19"/>
          <p:cNvPicPr preferRelativeResize="0"/>
          <p:nvPr/>
        </p:nvPicPr>
        <p:blipFill rotWithShape="1">
          <a:blip r:embed="rId4">
            <a:alphaModFix/>
          </a:blip>
          <a:srcRect b="0" l="0" r="0" t="0"/>
          <a:stretch/>
        </p:blipFill>
        <p:spPr>
          <a:xfrm>
            <a:off x="9303997" y="1190843"/>
            <a:ext cx="703206" cy="668394"/>
          </a:xfrm>
          <a:prstGeom prst="rect">
            <a:avLst/>
          </a:prstGeom>
          <a:noFill/>
          <a:ln>
            <a:noFill/>
          </a:ln>
        </p:spPr>
      </p:pic>
      <p:pic>
        <p:nvPicPr>
          <p:cNvPr id="431" name="Google Shape;431;p19"/>
          <p:cNvPicPr preferRelativeResize="0"/>
          <p:nvPr/>
        </p:nvPicPr>
        <p:blipFill rotWithShape="1">
          <a:blip r:embed="rId5">
            <a:alphaModFix/>
          </a:blip>
          <a:srcRect b="0" l="-418" r="0" t="44290"/>
          <a:stretch/>
        </p:blipFill>
        <p:spPr>
          <a:xfrm>
            <a:off x="318556" y="3300827"/>
            <a:ext cx="5349142" cy="3182164"/>
          </a:xfrm>
          <a:prstGeom prst="rect">
            <a:avLst/>
          </a:prstGeom>
          <a:noFill/>
          <a:ln cap="flat" cmpd="sng" w="9525">
            <a:solidFill>
              <a:schemeClr val="dk1"/>
            </a:solidFill>
            <a:prstDash val="solid"/>
            <a:round/>
            <a:headEnd len="sm" w="sm" type="none"/>
            <a:tailEnd len="sm" w="sm" type="none"/>
          </a:ln>
        </p:spPr>
      </p:pic>
      <p:sp>
        <p:nvSpPr>
          <p:cNvPr id="432" name="Google Shape;432;p19"/>
          <p:cNvSpPr txBox="1"/>
          <p:nvPr/>
        </p:nvSpPr>
        <p:spPr>
          <a:xfrm>
            <a:off x="73463" y="1859237"/>
            <a:ext cx="5349143" cy="1412516"/>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marR="0" rtl="0" algn="l">
              <a:lnSpc>
                <a:spcPct val="90000"/>
              </a:lnSpc>
              <a:spcBef>
                <a:spcPts val="0"/>
              </a:spcBef>
              <a:spcAft>
                <a:spcPts val="0"/>
              </a:spcAft>
              <a:buClr>
                <a:schemeClr val="dk1"/>
              </a:buClr>
              <a:buSzPct val="100000"/>
              <a:buFont typeface="Arial"/>
              <a:buChar char="•"/>
            </a:pPr>
            <a:r>
              <a:rPr lang="en-US" sz="2200">
                <a:solidFill>
                  <a:schemeClr val="dk1"/>
                </a:solidFill>
                <a:latin typeface="Source Sans Pro"/>
                <a:ea typeface="Source Sans Pro"/>
                <a:cs typeface="Source Sans Pro"/>
                <a:sym typeface="Source Sans Pro"/>
              </a:rPr>
              <a:t>Hard to compare regions year over year</a:t>
            </a:r>
            <a:endParaRPr/>
          </a:p>
          <a:p>
            <a:pPr indent="-228600" lvl="0" marL="228600" marR="0" rtl="0" algn="l">
              <a:lnSpc>
                <a:spcPct val="90000"/>
              </a:lnSpc>
              <a:spcBef>
                <a:spcPts val="1000"/>
              </a:spcBef>
              <a:spcAft>
                <a:spcPts val="0"/>
              </a:spcAft>
              <a:buClr>
                <a:schemeClr val="dk1"/>
              </a:buClr>
              <a:buSzPct val="100000"/>
              <a:buFont typeface="Arial"/>
              <a:buChar char="•"/>
            </a:pPr>
            <a:r>
              <a:rPr lang="en-US" sz="2200">
                <a:solidFill>
                  <a:schemeClr val="dk1"/>
                </a:solidFill>
                <a:latin typeface="Source Sans Pro"/>
                <a:ea typeface="Source Sans Pro"/>
                <a:cs typeface="Source Sans Pro"/>
                <a:sym typeface="Source Sans Pro"/>
              </a:rPr>
              <a:t>The labels are vertically rotated making it hard to read</a:t>
            </a:r>
            <a:endParaRPr/>
          </a:p>
          <a:p>
            <a:pPr indent="-228600" lvl="0" marL="228600" marR="0" rtl="0" algn="l">
              <a:lnSpc>
                <a:spcPct val="90000"/>
              </a:lnSpc>
              <a:spcBef>
                <a:spcPts val="1000"/>
              </a:spcBef>
              <a:spcAft>
                <a:spcPts val="0"/>
              </a:spcAft>
              <a:buClr>
                <a:schemeClr val="dk1"/>
              </a:buClr>
              <a:buSzPct val="100000"/>
              <a:buFont typeface="Arial"/>
              <a:buChar char="•"/>
            </a:pPr>
            <a:r>
              <a:rPr lang="en-US" sz="2200">
                <a:solidFill>
                  <a:schemeClr val="dk1"/>
                </a:solidFill>
                <a:latin typeface="Source Sans Pro"/>
                <a:ea typeface="Source Sans Pro"/>
                <a:cs typeface="Source Sans Pro"/>
                <a:sym typeface="Source Sans Pro"/>
              </a:rPr>
              <a:t>Too many colors and not sorted </a:t>
            </a:r>
            <a:endParaRPr/>
          </a:p>
          <a:p>
            <a:pPr indent="-99377" lvl="0" marL="228600" marR="0" rtl="0" algn="l">
              <a:lnSpc>
                <a:spcPct val="90000"/>
              </a:lnSpc>
              <a:spcBef>
                <a:spcPts val="1000"/>
              </a:spcBef>
              <a:spcAft>
                <a:spcPts val="0"/>
              </a:spcAft>
              <a:buClr>
                <a:schemeClr val="dk1"/>
              </a:buClr>
              <a:buSzPct val="100000"/>
              <a:buFont typeface="Arial"/>
              <a:buNone/>
            </a:pPr>
            <a:r>
              <a:t/>
            </a:r>
            <a:endParaRPr sz="2200">
              <a:solidFill>
                <a:schemeClr val="dk1"/>
              </a:solidFill>
              <a:latin typeface="Source Sans Pro"/>
              <a:ea typeface="Source Sans Pro"/>
              <a:cs typeface="Source Sans Pro"/>
              <a:sym typeface="Source Sans Pro"/>
            </a:endParaRPr>
          </a:p>
          <a:p>
            <a:pPr indent="-99377" lvl="0" marL="228600" marR="0" rtl="0" algn="l">
              <a:lnSpc>
                <a:spcPct val="90000"/>
              </a:lnSpc>
              <a:spcBef>
                <a:spcPts val="1000"/>
              </a:spcBef>
              <a:spcAft>
                <a:spcPts val="0"/>
              </a:spcAft>
              <a:buClr>
                <a:schemeClr val="dk1"/>
              </a:buClr>
              <a:buSzPct val="100000"/>
              <a:buFont typeface="Arial"/>
              <a:buNone/>
            </a:pPr>
            <a:r>
              <a:t/>
            </a:r>
            <a:endParaRPr sz="2200">
              <a:solidFill>
                <a:schemeClr val="dk1"/>
              </a:solidFill>
              <a:latin typeface="Source Sans Pro"/>
              <a:ea typeface="Source Sans Pro"/>
              <a:cs typeface="Source Sans Pro"/>
              <a:sym typeface="Source Sans Pro"/>
            </a:endParaRPr>
          </a:p>
        </p:txBody>
      </p:sp>
      <p:pic>
        <p:nvPicPr>
          <p:cNvPr id="433" name="Google Shape;433;p19"/>
          <p:cNvPicPr preferRelativeResize="0"/>
          <p:nvPr>
            <p:ph idx="4" type="body"/>
          </p:nvPr>
        </p:nvPicPr>
        <p:blipFill rotWithShape="1">
          <a:blip r:embed="rId6">
            <a:alphaModFix/>
          </a:blip>
          <a:srcRect b="0" l="0" r="0" t="0"/>
          <a:stretch/>
        </p:blipFill>
        <p:spPr>
          <a:xfrm>
            <a:off x="6096000" y="3300827"/>
            <a:ext cx="5997686" cy="3182164"/>
          </a:xfrm>
          <a:prstGeom prst="rect">
            <a:avLst/>
          </a:prstGeom>
          <a:noFill/>
          <a:ln cap="flat" cmpd="sng" w="12700">
            <a:solidFill>
              <a:schemeClr val="dk1"/>
            </a:solidFill>
            <a:prstDash val="solid"/>
            <a:round/>
            <a:headEnd len="sm" w="sm" type="none"/>
            <a:tailEnd len="sm" w="sm" type="none"/>
          </a:ln>
        </p:spPr>
      </p:pic>
      <p:sp>
        <p:nvSpPr>
          <p:cNvPr id="434" name="Google Shape;434;p19"/>
          <p:cNvSpPr txBox="1"/>
          <p:nvPr/>
        </p:nvSpPr>
        <p:spPr>
          <a:xfrm>
            <a:off x="5943601" y="1885227"/>
            <a:ext cx="6304614" cy="1360536"/>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200"/>
              <a:buFont typeface="Arial"/>
              <a:buChar char="•"/>
            </a:pPr>
            <a:r>
              <a:rPr lang="en-US" sz="2200">
                <a:solidFill>
                  <a:schemeClr val="dk1"/>
                </a:solidFill>
                <a:latin typeface="Source Sans Pro"/>
                <a:ea typeface="Source Sans Pro"/>
                <a:cs typeface="Source Sans Pro"/>
                <a:sym typeface="Source Sans Pro"/>
              </a:rPr>
              <a:t>Categories are organized by color</a:t>
            </a:r>
            <a:endParaRPr/>
          </a:p>
          <a:p>
            <a:pPr indent="-228600" lvl="0" marL="228600" marR="0" rtl="0" algn="l">
              <a:lnSpc>
                <a:spcPct val="90000"/>
              </a:lnSpc>
              <a:spcBef>
                <a:spcPts val="1000"/>
              </a:spcBef>
              <a:spcAft>
                <a:spcPts val="0"/>
              </a:spcAft>
              <a:buClr>
                <a:schemeClr val="dk1"/>
              </a:buClr>
              <a:buSzPts val="2200"/>
              <a:buFont typeface="Arial"/>
              <a:buChar char="•"/>
            </a:pPr>
            <a:r>
              <a:rPr lang="en-US" sz="2200">
                <a:solidFill>
                  <a:schemeClr val="dk1"/>
                </a:solidFill>
                <a:latin typeface="Source Sans Pro"/>
                <a:ea typeface="Source Sans Pro"/>
                <a:cs typeface="Source Sans Pro"/>
                <a:sym typeface="Source Sans Pro"/>
              </a:rPr>
              <a:t>Subcategories are sorted from most sales to least </a:t>
            </a:r>
            <a:endParaRPr/>
          </a:p>
          <a:p>
            <a:pPr indent="-228600" lvl="0" marL="228600" marR="0" rtl="0" algn="l">
              <a:lnSpc>
                <a:spcPct val="90000"/>
              </a:lnSpc>
              <a:spcBef>
                <a:spcPts val="1000"/>
              </a:spcBef>
              <a:spcAft>
                <a:spcPts val="0"/>
              </a:spcAft>
              <a:buClr>
                <a:schemeClr val="dk1"/>
              </a:buClr>
              <a:buSzPts val="2200"/>
              <a:buFont typeface="Arial"/>
              <a:buChar char="•"/>
            </a:pPr>
            <a:r>
              <a:rPr lang="en-US" sz="2200">
                <a:solidFill>
                  <a:schemeClr val="dk1"/>
                </a:solidFill>
                <a:latin typeface="Source Sans Pro"/>
                <a:ea typeface="Source Sans Pro"/>
                <a:cs typeface="Source Sans Pro"/>
                <a:sym typeface="Source Sans Pro"/>
              </a:rPr>
              <a:t>Not too many dimensions compared</a:t>
            </a:r>
            <a:endParaRPr/>
          </a:p>
          <a:p>
            <a:pPr indent="-88900" lvl="0" marL="228600" marR="0" rtl="0" algn="l">
              <a:lnSpc>
                <a:spcPct val="90000"/>
              </a:lnSpc>
              <a:spcBef>
                <a:spcPts val="1000"/>
              </a:spcBef>
              <a:spcAft>
                <a:spcPts val="0"/>
              </a:spcAft>
              <a:buClr>
                <a:schemeClr val="dk1"/>
              </a:buClr>
              <a:buSzPts val="2200"/>
              <a:buFont typeface="Arial"/>
              <a:buNone/>
            </a:pPr>
            <a:r>
              <a:t/>
            </a:r>
            <a:endParaRPr sz="2200">
              <a:solidFill>
                <a:schemeClr val="dk1"/>
              </a:solidFill>
              <a:latin typeface="Source Sans Pro"/>
              <a:ea typeface="Source Sans Pro"/>
              <a:cs typeface="Source Sans Pro"/>
              <a:sym typeface="Source Sans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2" name="Shape 172"/>
        <p:cNvGrpSpPr/>
        <p:nvPr/>
      </p:nvGrpSpPr>
      <p:grpSpPr>
        <a:xfrm>
          <a:off x="0" y="0"/>
          <a:ext cx="0" cy="0"/>
          <a:chOff x="0" y="0"/>
          <a:chExt cx="0" cy="0"/>
        </a:xfrm>
      </p:grpSpPr>
      <p:sp>
        <p:nvSpPr>
          <p:cNvPr id="173" name="Google Shape;173;p2"/>
          <p:cNvSpPr txBox="1"/>
          <p:nvPr>
            <p:ph type="title"/>
          </p:nvPr>
        </p:nvSpPr>
        <p:spPr>
          <a:xfrm>
            <a:off x="958542" y="482124"/>
            <a:ext cx="6161004" cy="88637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Source Sans Pro"/>
              <a:buNone/>
            </a:pPr>
            <a:r>
              <a:rPr lang="en-US"/>
              <a:t>Agenda </a:t>
            </a:r>
            <a:endParaRPr/>
          </a:p>
        </p:txBody>
      </p:sp>
      <p:sp>
        <p:nvSpPr>
          <p:cNvPr id="174" name="Google Shape;174;p2"/>
          <p:cNvSpPr txBox="1"/>
          <p:nvPr>
            <p:ph idx="1" type="body"/>
          </p:nvPr>
        </p:nvSpPr>
        <p:spPr>
          <a:xfrm>
            <a:off x="1129091" y="1582616"/>
            <a:ext cx="5217173" cy="414947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Schedule  </a:t>
            </a:r>
            <a:endParaRPr/>
          </a:p>
          <a:p>
            <a:pPr indent="-228600" lvl="0" marL="228600" rtl="0" algn="l">
              <a:lnSpc>
                <a:spcPct val="90000"/>
              </a:lnSpc>
              <a:spcBef>
                <a:spcPts val="1000"/>
              </a:spcBef>
              <a:spcAft>
                <a:spcPts val="0"/>
              </a:spcAft>
              <a:buClr>
                <a:schemeClr val="dk1"/>
              </a:buClr>
              <a:buSzPts val="2800"/>
              <a:buChar char="•"/>
            </a:pPr>
            <a:r>
              <a:rPr lang="en-US"/>
              <a:t>Goal</a:t>
            </a:r>
            <a:endParaRPr/>
          </a:p>
          <a:p>
            <a:pPr indent="-228600" lvl="0" marL="228600" rtl="0" algn="l">
              <a:lnSpc>
                <a:spcPct val="90000"/>
              </a:lnSpc>
              <a:spcBef>
                <a:spcPts val="1000"/>
              </a:spcBef>
              <a:spcAft>
                <a:spcPts val="0"/>
              </a:spcAft>
              <a:buClr>
                <a:schemeClr val="dk1"/>
              </a:buClr>
              <a:buSzPts val="2800"/>
              <a:buChar char="•"/>
            </a:pPr>
            <a:r>
              <a:rPr lang="en-US"/>
              <a:t>Data Literacy </a:t>
            </a:r>
            <a:endParaRPr/>
          </a:p>
          <a:p>
            <a:pPr indent="-228600" lvl="0" marL="228600" rtl="0" algn="l">
              <a:lnSpc>
                <a:spcPct val="90000"/>
              </a:lnSpc>
              <a:spcBef>
                <a:spcPts val="1000"/>
              </a:spcBef>
              <a:spcAft>
                <a:spcPts val="0"/>
              </a:spcAft>
              <a:buClr>
                <a:schemeClr val="dk1"/>
              </a:buClr>
              <a:buSzPts val="2800"/>
              <a:buChar char="•"/>
            </a:pPr>
            <a:r>
              <a:rPr lang="en-US"/>
              <a:t>Data Visualization </a:t>
            </a:r>
            <a:endParaRPr/>
          </a:p>
          <a:p>
            <a:pPr indent="-228600" lvl="0" marL="228600" rtl="0" algn="l">
              <a:lnSpc>
                <a:spcPct val="90000"/>
              </a:lnSpc>
              <a:spcBef>
                <a:spcPts val="1000"/>
              </a:spcBef>
              <a:spcAft>
                <a:spcPts val="0"/>
              </a:spcAft>
              <a:buClr>
                <a:schemeClr val="dk1"/>
              </a:buClr>
              <a:buSzPts val="2800"/>
              <a:buChar char="•"/>
            </a:pPr>
            <a:r>
              <a:rPr lang="en-US"/>
              <a:t>Chart Types</a:t>
            </a:r>
            <a:endParaRPr/>
          </a:p>
          <a:p>
            <a:pPr indent="-228600" lvl="0" marL="228600" rtl="0" algn="l">
              <a:lnSpc>
                <a:spcPct val="90000"/>
              </a:lnSpc>
              <a:spcBef>
                <a:spcPts val="1000"/>
              </a:spcBef>
              <a:spcAft>
                <a:spcPts val="0"/>
              </a:spcAft>
              <a:buClr>
                <a:schemeClr val="dk1"/>
              </a:buClr>
              <a:buSzPts val="2800"/>
              <a:buChar char="•"/>
            </a:pPr>
            <a:r>
              <a:rPr lang="en-US"/>
              <a:t>Tableau </a:t>
            </a:r>
            <a:endParaRPr/>
          </a:p>
        </p:txBody>
      </p:sp>
      <p:pic>
        <p:nvPicPr>
          <p:cNvPr descr="Check List" id="175" name="Google Shape;175;p2"/>
          <p:cNvPicPr preferRelativeResize="0"/>
          <p:nvPr/>
        </p:nvPicPr>
        <p:blipFill rotWithShape="1">
          <a:blip r:embed="rId3">
            <a:alphaModFix/>
          </a:blip>
          <a:srcRect b="0" l="0" r="0" t="0"/>
          <a:stretch/>
        </p:blipFill>
        <p:spPr>
          <a:xfrm>
            <a:off x="6590354" y="1368503"/>
            <a:ext cx="3217333" cy="321733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20"/>
          <p:cNvSpPr txBox="1"/>
          <p:nvPr>
            <p:ph type="title"/>
          </p:nvPr>
        </p:nvSpPr>
        <p:spPr>
          <a:xfrm>
            <a:off x="693587" y="842294"/>
            <a:ext cx="11353800" cy="94630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Source Sans Pro"/>
              <a:buNone/>
            </a:pPr>
            <a:r>
              <a:rPr b="1" lang="en-US" sz="3600"/>
              <a:t>Line Chart </a:t>
            </a:r>
            <a:r>
              <a:rPr lang="en-US" sz="3600"/>
              <a:t>-</a:t>
            </a:r>
            <a:r>
              <a:rPr lang="en-US" sz="2800"/>
              <a:t> </a:t>
            </a:r>
            <a:r>
              <a:rPr lang="en-US" sz="2600"/>
              <a:t>shows trends across time intervals. Multiple lines can be used to compare categories within a dimension.</a:t>
            </a:r>
            <a:br>
              <a:rPr lang="en-US" sz="2800"/>
            </a:br>
            <a:br>
              <a:rPr lang="en-US" sz="3600"/>
            </a:br>
            <a:endParaRPr sz="2800"/>
          </a:p>
        </p:txBody>
      </p:sp>
      <p:sp>
        <p:nvSpPr>
          <p:cNvPr id="441" name="Google Shape;441;p20"/>
          <p:cNvSpPr txBox="1"/>
          <p:nvPr>
            <p:ph idx="1" type="body"/>
          </p:nvPr>
        </p:nvSpPr>
        <p:spPr>
          <a:xfrm>
            <a:off x="1507066" y="1338619"/>
            <a:ext cx="3302001" cy="64358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Poor Example  </a:t>
            </a:r>
            <a:endParaRPr/>
          </a:p>
        </p:txBody>
      </p:sp>
      <p:sp>
        <p:nvSpPr>
          <p:cNvPr id="442" name="Google Shape;442;p20"/>
          <p:cNvSpPr txBox="1"/>
          <p:nvPr>
            <p:ph idx="3" type="body"/>
          </p:nvPr>
        </p:nvSpPr>
        <p:spPr>
          <a:xfrm>
            <a:off x="7064075" y="1285286"/>
            <a:ext cx="3994682" cy="64358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Better Example </a:t>
            </a:r>
            <a:endParaRPr/>
          </a:p>
        </p:txBody>
      </p:sp>
      <p:pic>
        <p:nvPicPr>
          <p:cNvPr descr="Thumbs Down with solid fill" id="443" name="Google Shape;443;p20"/>
          <p:cNvPicPr preferRelativeResize="0"/>
          <p:nvPr/>
        </p:nvPicPr>
        <p:blipFill rotWithShape="1">
          <a:blip r:embed="rId3">
            <a:alphaModFix/>
          </a:blip>
          <a:srcRect b="0" l="0" r="0" t="0"/>
          <a:stretch/>
        </p:blipFill>
        <p:spPr>
          <a:xfrm>
            <a:off x="3633251" y="1559761"/>
            <a:ext cx="418602" cy="418602"/>
          </a:xfrm>
          <a:prstGeom prst="rect">
            <a:avLst/>
          </a:prstGeom>
          <a:noFill/>
          <a:ln>
            <a:noFill/>
          </a:ln>
        </p:spPr>
      </p:pic>
      <p:pic>
        <p:nvPicPr>
          <p:cNvPr descr="Thumbs up sign with solid fill" id="444" name="Google Shape;444;p20"/>
          <p:cNvPicPr preferRelativeResize="0"/>
          <p:nvPr/>
        </p:nvPicPr>
        <p:blipFill rotWithShape="1">
          <a:blip r:embed="rId4">
            <a:alphaModFix/>
          </a:blip>
          <a:srcRect b="0" l="0" r="0" t="0"/>
          <a:stretch/>
        </p:blipFill>
        <p:spPr>
          <a:xfrm>
            <a:off x="9281692" y="1419974"/>
            <a:ext cx="497795" cy="473152"/>
          </a:xfrm>
          <a:prstGeom prst="rect">
            <a:avLst/>
          </a:prstGeom>
          <a:noFill/>
          <a:ln>
            <a:noFill/>
          </a:ln>
        </p:spPr>
      </p:pic>
      <p:sp>
        <p:nvSpPr>
          <p:cNvPr id="445" name="Google Shape;445;p20"/>
          <p:cNvSpPr txBox="1"/>
          <p:nvPr/>
        </p:nvSpPr>
        <p:spPr>
          <a:xfrm>
            <a:off x="144615" y="2026269"/>
            <a:ext cx="5732218" cy="146438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000"/>
              <a:buFont typeface="Arial"/>
              <a:buChar char="•"/>
            </a:pPr>
            <a:r>
              <a:rPr lang="en-US" sz="2000">
                <a:solidFill>
                  <a:schemeClr val="dk1"/>
                </a:solidFill>
                <a:latin typeface="Source Sans Pro"/>
                <a:ea typeface="Source Sans Pro"/>
                <a:cs typeface="Source Sans Pro"/>
                <a:sym typeface="Source Sans Pro"/>
              </a:rPr>
              <a:t>This chart has too many lines</a:t>
            </a:r>
            <a:endParaRPr/>
          </a:p>
          <a:p>
            <a:pPr indent="-228600" lvl="0" marL="228600" marR="0" rtl="0" algn="l">
              <a:lnSpc>
                <a:spcPct val="90000"/>
              </a:lnSpc>
              <a:spcBef>
                <a:spcPts val="1000"/>
              </a:spcBef>
              <a:spcAft>
                <a:spcPts val="0"/>
              </a:spcAft>
              <a:buClr>
                <a:schemeClr val="dk1"/>
              </a:buClr>
              <a:buSzPts val="2000"/>
              <a:buFont typeface="Arial"/>
              <a:buChar char="•"/>
            </a:pPr>
            <a:r>
              <a:rPr lang="en-US" sz="2000">
                <a:solidFill>
                  <a:schemeClr val="dk1"/>
                </a:solidFill>
                <a:latin typeface="Source Sans Pro"/>
                <a:ea typeface="Source Sans Pro"/>
                <a:cs typeface="Source Sans Pro"/>
                <a:sym typeface="Source Sans Pro"/>
              </a:rPr>
              <a:t>The lines and colors are too similar for the viewer to distinguish</a:t>
            </a:r>
            <a:endParaRPr/>
          </a:p>
          <a:p>
            <a:pPr indent="-114300" lvl="0" marL="228600" marR="0" rtl="0" algn="l">
              <a:lnSpc>
                <a:spcPct val="90000"/>
              </a:lnSpc>
              <a:spcBef>
                <a:spcPts val="1000"/>
              </a:spcBef>
              <a:spcAft>
                <a:spcPts val="0"/>
              </a:spcAft>
              <a:buClr>
                <a:schemeClr val="dk1"/>
              </a:buClr>
              <a:buSzPts val="1800"/>
              <a:buFont typeface="Arial"/>
              <a:buNone/>
            </a:pPr>
            <a:r>
              <a:t/>
            </a:r>
            <a:endParaRPr sz="1800">
              <a:solidFill>
                <a:schemeClr val="dk1"/>
              </a:solidFill>
              <a:latin typeface="Source Sans Pro"/>
              <a:ea typeface="Source Sans Pro"/>
              <a:cs typeface="Source Sans Pro"/>
              <a:sym typeface="Source Sans Pro"/>
            </a:endParaRPr>
          </a:p>
        </p:txBody>
      </p:sp>
      <p:sp>
        <p:nvSpPr>
          <p:cNvPr id="446" name="Google Shape;446;p20"/>
          <p:cNvSpPr txBox="1"/>
          <p:nvPr/>
        </p:nvSpPr>
        <p:spPr>
          <a:xfrm>
            <a:off x="6315170" y="1934016"/>
            <a:ext cx="5933045" cy="1360536"/>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000"/>
              <a:buFont typeface="Arial"/>
              <a:buChar char="•"/>
            </a:pPr>
            <a:r>
              <a:rPr lang="en-US" sz="2000">
                <a:solidFill>
                  <a:schemeClr val="dk1"/>
                </a:solidFill>
                <a:latin typeface="Source Sans Pro"/>
                <a:ea typeface="Source Sans Pro"/>
                <a:cs typeface="Source Sans Pro"/>
                <a:sym typeface="Source Sans Pro"/>
              </a:rPr>
              <a:t>This line graph shows the trend of sales per category from 2018 - 2021</a:t>
            </a:r>
            <a:endParaRPr/>
          </a:p>
          <a:p>
            <a:pPr indent="-228600" lvl="0" marL="228600" marR="0" rtl="0" algn="l">
              <a:lnSpc>
                <a:spcPct val="90000"/>
              </a:lnSpc>
              <a:spcBef>
                <a:spcPts val="1000"/>
              </a:spcBef>
              <a:spcAft>
                <a:spcPts val="0"/>
              </a:spcAft>
              <a:buClr>
                <a:schemeClr val="dk1"/>
              </a:buClr>
              <a:buSzPts val="2000"/>
              <a:buFont typeface="Arial"/>
              <a:buChar char="•"/>
            </a:pPr>
            <a:r>
              <a:rPr lang="en-US" sz="2000">
                <a:solidFill>
                  <a:schemeClr val="dk1"/>
                </a:solidFill>
                <a:latin typeface="Source Sans Pro"/>
                <a:ea typeface="Source Sans Pro"/>
                <a:cs typeface="Source Sans Pro"/>
                <a:sym typeface="Source Sans Pro"/>
              </a:rPr>
              <a:t>The x-axis represents the date field (Year)</a:t>
            </a:r>
            <a:endParaRPr/>
          </a:p>
          <a:p>
            <a:pPr indent="-228600" lvl="0" marL="228600" marR="0" rtl="0" algn="l">
              <a:lnSpc>
                <a:spcPct val="90000"/>
              </a:lnSpc>
              <a:spcBef>
                <a:spcPts val="1000"/>
              </a:spcBef>
              <a:spcAft>
                <a:spcPts val="0"/>
              </a:spcAft>
              <a:buClr>
                <a:schemeClr val="dk1"/>
              </a:buClr>
              <a:buSzPts val="2000"/>
              <a:buFont typeface="Arial"/>
              <a:buChar char="•"/>
            </a:pPr>
            <a:r>
              <a:rPr lang="en-US" sz="2000">
                <a:solidFill>
                  <a:schemeClr val="dk1"/>
                </a:solidFill>
                <a:latin typeface="Source Sans Pro"/>
                <a:ea typeface="Source Sans Pro"/>
                <a:cs typeface="Source Sans Pro"/>
                <a:sym typeface="Source Sans Pro"/>
              </a:rPr>
              <a:t>The y-axis represents the quantitative field (Sales)</a:t>
            </a:r>
            <a:endParaRPr/>
          </a:p>
          <a:p>
            <a:pPr indent="0" lvl="0" marL="0" marR="0" rtl="0" algn="l">
              <a:lnSpc>
                <a:spcPct val="90000"/>
              </a:lnSpc>
              <a:spcBef>
                <a:spcPts val="1000"/>
              </a:spcBef>
              <a:spcAft>
                <a:spcPts val="0"/>
              </a:spcAft>
              <a:buClr>
                <a:schemeClr val="dk1"/>
              </a:buClr>
              <a:buSzPts val="2000"/>
              <a:buFont typeface="Arial"/>
              <a:buNone/>
            </a:pPr>
            <a:r>
              <a:t/>
            </a:r>
            <a:endParaRPr sz="2000">
              <a:solidFill>
                <a:schemeClr val="dk1"/>
              </a:solidFill>
              <a:latin typeface="Source Sans Pro"/>
              <a:ea typeface="Source Sans Pro"/>
              <a:cs typeface="Source Sans Pro"/>
              <a:sym typeface="Source Sans Pro"/>
            </a:endParaRPr>
          </a:p>
        </p:txBody>
      </p:sp>
      <p:pic>
        <p:nvPicPr>
          <p:cNvPr id="447" name="Google Shape;447;p20"/>
          <p:cNvPicPr preferRelativeResize="0"/>
          <p:nvPr/>
        </p:nvPicPr>
        <p:blipFill rotWithShape="1">
          <a:blip r:embed="rId5">
            <a:alphaModFix/>
          </a:blip>
          <a:srcRect b="0" l="0" r="0" t="0"/>
          <a:stretch/>
        </p:blipFill>
        <p:spPr>
          <a:xfrm>
            <a:off x="144614" y="3429000"/>
            <a:ext cx="5752914" cy="3300411"/>
          </a:xfrm>
          <a:prstGeom prst="rect">
            <a:avLst/>
          </a:prstGeom>
          <a:noFill/>
          <a:ln cap="flat" cmpd="sng" w="9525">
            <a:solidFill>
              <a:schemeClr val="dk1"/>
            </a:solidFill>
            <a:prstDash val="solid"/>
            <a:round/>
            <a:headEnd len="sm" w="sm" type="none"/>
            <a:tailEnd len="sm" w="sm" type="none"/>
          </a:ln>
        </p:spPr>
      </p:pic>
      <p:pic>
        <p:nvPicPr>
          <p:cNvPr id="448" name="Google Shape;448;p20"/>
          <p:cNvPicPr preferRelativeResize="0"/>
          <p:nvPr>
            <p:ph idx="4" type="body"/>
          </p:nvPr>
        </p:nvPicPr>
        <p:blipFill rotWithShape="1">
          <a:blip r:embed="rId6">
            <a:alphaModFix/>
          </a:blip>
          <a:srcRect b="0" l="0" r="0" t="0"/>
          <a:stretch/>
        </p:blipFill>
        <p:spPr>
          <a:xfrm>
            <a:off x="6294474" y="3563449"/>
            <a:ext cx="5752913" cy="3165962"/>
          </a:xfrm>
          <a:prstGeom prst="rect">
            <a:avLst/>
          </a:prstGeom>
          <a:noFill/>
          <a:ln cap="flat" cmpd="sng" w="28575">
            <a:solidFill>
              <a:schemeClr val="dk1"/>
            </a:solidFill>
            <a:prstDash val="solid"/>
            <a:round/>
            <a:headEnd len="sm" w="sm" type="none"/>
            <a:tailEnd len="sm" w="sm" type="none"/>
          </a:ln>
        </p:spPr>
      </p:pic>
      <p:pic>
        <p:nvPicPr>
          <p:cNvPr id="449" name="Google Shape;449;p20"/>
          <p:cNvPicPr preferRelativeResize="0"/>
          <p:nvPr/>
        </p:nvPicPr>
        <p:blipFill rotWithShape="1">
          <a:blip r:embed="rId7">
            <a:alphaModFix/>
          </a:blip>
          <a:srcRect b="0" l="0" r="0" t="0"/>
          <a:stretch/>
        </p:blipFill>
        <p:spPr>
          <a:xfrm>
            <a:off x="10760150" y="5189283"/>
            <a:ext cx="1080766" cy="82642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21"/>
          <p:cNvSpPr txBox="1"/>
          <p:nvPr>
            <p:ph type="title"/>
          </p:nvPr>
        </p:nvSpPr>
        <p:spPr>
          <a:xfrm>
            <a:off x="704188" y="442586"/>
            <a:ext cx="11487812" cy="72176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Source Sans Pro"/>
              <a:buNone/>
            </a:pPr>
            <a:r>
              <a:rPr b="1" lang="en-US" sz="4000"/>
              <a:t>Line Chart </a:t>
            </a:r>
            <a:endParaRPr/>
          </a:p>
        </p:txBody>
      </p:sp>
      <p:sp>
        <p:nvSpPr>
          <p:cNvPr id="456" name="Google Shape;456;p21"/>
          <p:cNvSpPr txBox="1"/>
          <p:nvPr>
            <p:ph idx="1" type="body"/>
          </p:nvPr>
        </p:nvSpPr>
        <p:spPr>
          <a:xfrm>
            <a:off x="106324" y="1464563"/>
            <a:ext cx="5883352" cy="470232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333333"/>
              </a:buClr>
              <a:buSzPts val="2400"/>
              <a:buNone/>
            </a:pPr>
            <a:r>
              <a:rPr b="1" lang="en-US" sz="2400">
                <a:solidFill>
                  <a:srgbClr val="333333"/>
                </a:solidFill>
                <a:latin typeface="Arial"/>
                <a:ea typeface="Arial"/>
                <a:cs typeface="Arial"/>
                <a:sym typeface="Arial"/>
              </a:rPr>
              <a:t>This line chart follows the number of borrowers measured every month over the course of several years.</a:t>
            </a:r>
            <a:endParaRPr/>
          </a:p>
          <a:p>
            <a:pPr indent="0" lvl="0" marL="0" rtl="0" algn="l">
              <a:lnSpc>
                <a:spcPct val="100000"/>
              </a:lnSpc>
              <a:spcBef>
                <a:spcPts val="0"/>
              </a:spcBef>
              <a:spcAft>
                <a:spcPts val="0"/>
              </a:spcAft>
              <a:buClr>
                <a:schemeClr val="dk1"/>
              </a:buClr>
              <a:buSzPts val="2400"/>
              <a:buNone/>
            </a:pPr>
            <a:r>
              <a:t/>
            </a:r>
            <a:endParaRPr b="1" sz="2400">
              <a:solidFill>
                <a:srgbClr val="333333"/>
              </a:solidFill>
              <a:latin typeface="Arial"/>
              <a:ea typeface="Arial"/>
              <a:cs typeface="Arial"/>
              <a:sym typeface="Arial"/>
            </a:endParaRPr>
          </a:p>
          <a:p>
            <a:pPr indent="-228600" lvl="1" marL="685800" rtl="0" algn="l">
              <a:lnSpc>
                <a:spcPct val="100000"/>
              </a:lnSpc>
              <a:spcBef>
                <a:spcPts val="0"/>
              </a:spcBef>
              <a:spcAft>
                <a:spcPts val="0"/>
              </a:spcAft>
              <a:buClr>
                <a:srgbClr val="333333"/>
              </a:buClr>
              <a:buSzPts val="2400"/>
              <a:buChar char="•"/>
            </a:pPr>
            <a:r>
              <a:rPr lang="en-US" sz="2400">
                <a:solidFill>
                  <a:srgbClr val="333333"/>
                </a:solidFill>
                <a:latin typeface="Arial"/>
                <a:ea typeface="Arial"/>
                <a:cs typeface="Arial"/>
                <a:sym typeface="Arial"/>
              </a:rPr>
              <a:t>The x-axis represents the date field</a:t>
            </a:r>
            <a:endParaRPr/>
          </a:p>
          <a:p>
            <a:pPr indent="-228600" lvl="1" marL="685800" rtl="0" algn="l">
              <a:lnSpc>
                <a:spcPct val="100000"/>
              </a:lnSpc>
              <a:spcBef>
                <a:spcPts val="0"/>
              </a:spcBef>
              <a:spcAft>
                <a:spcPts val="0"/>
              </a:spcAft>
              <a:buClr>
                <a:srgbClr val="333333"/>
              </a:buClr>
              <a:buSzPts val="2400"/>
              <a:buChar char="•"/>
            </a:pPr>
            <a:r>
              <a:rPr lang="en-US" sz="2400">
                <a:solidFill>
                  <a:srgbClr val="333333"/>
                </a:solidFill>
                <a:latin typeface="Arial"/>
                <a:ea typeface="Arial"/>
                <a:cs typeface="Arial"/>
                <a:sym typeface="Arial"/>
              </a:rPr>
              <a:t>The y-axis represents the quantitative field</a:t>
            </a:r>
            <a:endParaRPr/>
          </a:p>
          <a:p>
            <a:pPr indent="-228600" lvl="1" marL="685800" rtl="0" algn="l">
              <a:lnSpc>
                <a:spcPct val="100000"/>
              </a:lnSpc>
              <a:spcBef>
                <a:spcPts val="0"/>
              </a:spcBef>
              <a:spcAft>
                <a:spcPts val="0"/>
              </a:spcAft>
              <a:buClr>
                <a:srgbClr val="333333"/>
              </a:buClr>
              <a:buSzPts val="2400"/>
              <a:buChar char="•"/>
            </a:pPr>
            <a:r>
              <a:rPr lang="en-US" sz="2400">
                <a:solidFill>
                  <a:srgbClr val="333333"/>
                </a:solidFill>
                <a:latin typeface="Arial"/>
                <a:ea typeface="Arial"/>
                <a:cs typeface="Arial"/>
                <a:sym typeface="Arial"/>
              </a:rPr>
              <a:t>The first and last points are labeled for context</a:t>
            </a:r>
            <a:endParaRPr/>
          </a:p>
          <a:p>
            <a:pPr indent="-228600" lvl="1" marL="685800" rtl="0" algn="l">
              <a:lnSpc>
                <a:spcPct val="100000"/>
              </a:lnSpc>
              <a:spcBef>
                <a:spcPts val="0"/>
              </a:spcBef>
              <a:spcAft>
                <a:spcPts val="0"/>
              </a:spcAft>
              <a:buClr>
                <a:srgbClr val="333333"/>
              </a:buClr>
              <a:buSzPts val="2400"/>
              <a:buChar char="•"/>
            </a:pPr>
            <a:r>
              <a:rPr lang="en-US" sz="2400">
                <a:solidFill>
                  <a:srgbClr val="333333"/>
                </a:solidFill>
                <a:latin typeface="Arial"/>
                <a:ea typeface="Arial"/>
                <a:cs typeface="Arial"/>
                <a:sym typeface="Arial"/>
              </a:rPr>
              <a:t>Labels for each data point are not displayed to reduce clutter</a:t>
            </a:r>
            <a:endParaRPr/>
          </a:p>
          <a:p>
            <a:pPr indent="-228600" lvl="1" marL="685800" rtl="0" algn="l">
              <a:lnSpc>
                <a:spcPct val="100000"/>
              </a:lnSpc>
              <a:spcBef>
                <a:spcPts val="0"/>
              </a:spcBef>
              <a:spcAft>
                <a:spcPts val="0"/>
              </a:spcAft>
              <a:buClr>
                <a:srgbClr val="333333"/>
              </a:buClr>
              <a:buSzPts val="2400"/>
              <a:buChar char="•"/>
            </a:pPr>
            <a:r>
              <a:rPr lang="en-US" sz="2400">
                <a:solidFill>
                  <a:srgbClr val="333333"/>
                </a:solidFill>
                <a:latin typeface="Arial"/>
                <a:ea typeface="Arial"/>
                <a:cs typeface="Arial"/>
                <a:sym typeface="Arial"/>
              </a:rPr>
              <a:t>Axis and light grid lines are visible to the viewer to help in identifying locations of data points</a:t>
            </a:r>
            <a:endParaRPr/>
          </a:p>
          <a:p>
            <a:pPr indent="0" lvl="0" marL="0" rtl="0" algn="l">
              <a:lnSpc>
                <a:spcPct val="100000"/>
              </a:lnSpc>
              <a:spcBef>
                <a:spcPts val="0"/>
              </a:spcBef>
              <a:spcAft>
                <a:spcPts val="0"/>
              </a:spcAft>
              <a:buClr>
                <a:schemeClr val="dk1"/>
              </a:buClr>
              <a:buSzPts val="2400"/>
              <a:buNone/>
            </a:pPr>
            <a:r>
              <a:t/>
            </a:r>
            <a:endParaRPr sz="2400">
              <a:latin typeface="Arial"/>
              <a:ea typeface="Arial"/>
              <a:cs typeface="Arial"/>
              <a:sym typeface="Arial"/>
            </a:endParaRPr>
          </a:p>
          <a:p>
            <a:pPr indent="-76200" lvl="0" marL="228600" rtl="0" algn="l">
              <a:lnSpc>
                <a:spcPct val="90000"/>
              </a:lnSpc>
              <a:spcBef>
                <a:spcPts val="1000"/>
              </a:spcBef>
              <a:spcAft>
                <a:spcPts val="0"/>
              </a:spcAft>
              <a:buClr>
                <a:schemeClr val="dk1"/>
              </a:buClr>
              <a:buSzPts val="2400"/>
              <a:buNone/>
            </a:pPr>
            <a:r>
              <a:t/>
            </a:r>
            <a:endParaRPr sz="2400"/>
          </a:p>
        </p:txBody>
      </p:sp>
      <p:pic>
        <p:nvPicPr>
          <p:cNvPr id="457" name="Google Shape;457;p21"/>
          <p:cNvPicPr preferRelativeResize="0"/>
          <p:nvPr/>
        </p:nvPicPr>
        <p:blipFill rotWithShape="1">
          <a:blip r:embed="rId3">
            <a:alphaModFix/>
          </a:blip>
          <a:srcRect b="0" l="0" r="0" t="0"/>
          <a:stretch/>
        </p:blipFill>
        <p:spPr>
          <a:xfrm>
            <a:off x="5989676" y="1464563"/>
            <a:ext cx="6096000" cy="5236454"/>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22"/>
          <p:cNvSpPr txBox="1"/>
          <p:nvPr>
            <p:ph type="title"/>
          </p:nvPr>
        </p:nvSpPr>
        <p:spPr>
          <a:xfrm>
            <a:off x="838200" y="23023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Source Sans Pro"/>
              <a:buNone/>
            </a:pPr>
            <a:r>
              <a:rPr b="1" lang="en-US" sz="3000"/>
              <a:t>Chart Types – Composition  </a:t>
            </a:r>
            <a:endParaRPr/>
          </a:p>
        </p:txBody>
      </p:sp>
      <p:grpSp>
        <p:nvGrpSpPr>
          <p:cNvPr id="464" name="Google Shape;464;p22"/>
          <p:cNvGrpSpPr/>
          <p:nvPr/>
        </p:nvGrpSpPr>
        <p:grpSpPr>
          <a:xfrm>
            <a:off x="1097611" y="1328539"/>
            <a:ext cx="10037014" cy="5299225"/>
            <a:chOff x="907633" y="911"/>
            <a:chExt cx="10037014" cy="5299225"/>
          </a:xfrm>
        </p:grpSpPr>
        <p:sp>
          <p:nvSpPr>
            <p:cNvPr id="465" name="Google Shape;465;p22"/>
            <p:cNvSpPr/>
            <p:nvPr/>
          </p:nvSpPr>
          <p:spPr>
            <a:xfrm>
              <a:off x="2075211" y="568759"/>
              <a:ext cx="2746225" cy="1797958"/>
            </a:xfrm>
            <a:prstGeom prst="roundRect">
              <a:avLst>
                <a:gd fmla="val 16667" name="adj"/>
              </a:avLst>
            </a:prstGeom>
            <a:solidFill>
              <a:schemeClr val="accen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2"/>
            <p:cNvSpPr/>
            <p:nvPr/>
          </p:nvSpPr>
          <p:spPr>
            <a:xfrm>
              <a:off x="907633" y="3593972"/>
              <a:ext cx="4998408" cy="121753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2"/>
            <p:cNvSpPr txBox="1"/>
            <p:nvPr/>
          </p:nvSpPr>
          <p:spPr>
            <a:xfrm>
              <a:off x="907633" y="3593972"/>
              <a:ext cx="4998408" cy="1217531"/>
            </a:xfrm>
            <a:prstGeom prst="rect">
              <a:avLst/>
            </a:prstGeom>
            <a:noFill/>
            <a:ln>
              <a:noFill/>
            </a:ln>
          </p:spPr>
          <p:txBody>
            <a:bodyPr anchorCtr="0" anchor="t" bIns="0" lIns="156450" spcFirstLastPara="1" rIns="156450" wrap="square" tIns="156450">
              <a:noAutofit/>
            </a:bodyPr>
            <a:lstStyle/>
            <a:p>
              <a:pPr indent="0" lvl="0" marL="0" marR="0" rtl="0" algn="l">
                <a:lnSpc>
                  <a:spcPct val="90000"/>
                </a:lnSpc>
                <a:spcBef>
                  <a:spcPts val="0"/>
                </a:spcBef>
                <a:spcAft>
                  <a:spcPts val="0"/>
                </a:spcAft>
                <a:buClr>
                  <a:schemeClr val="dk1"/>
                </a:buClr>
                <a:buSzPts val="2200"/>
                <a:buFont typeface="Source Sans Pro"/>
                <a:buNone/>
              </a:pPr>
              <a:r>
                <a:rPr b="1" lang="en-US" sz="2200">
                  <a:solidFill>
                    <a:schemeClr val="dk1"/>
                  </a:solidFill>
                  <a:latin typeface="Source Sans Pro"/>
                  <a:ea typeface="Source Sans Pro"/>
                  <a:cs typeface="Source Sans Pro"/>
                  <a:sym typeface="Source Sans Pro"/>
                </a:rPr>
                <a:t>Stacked Column Chart</a:t>
              </a:r>
              <a:endParaRPr/>
            </a:p>
            <a:p>
              <a:pPr indent="-228600" lvl="1" marL="228600" marR="0" rtl="0" algn="l">
                <a:lnSpc>
                  <a:spcPct val="90000"/>
                </a:lnSpc>
                <a:spcBef>
                  <a:spcPts val="770"/>
                </a:spcBef>
                <a:spcAft>
                  <a:spcPts val="0"/>
                </a:spcAft>
                <a:buClr>
                  <a:schemeClr val="dk1"/>
                </a:buClr>
                <a:buSzPts val="2200"/>
                <a:buFont typeface="Source Sans Pro"/>
                <a:buChar char="•"/>
              </a:pPr>
              <a:r>
                <a:rPr b="0" i="0" lang="en-US" sz="2200" u="none" cap="none" strike="noStrike">
                  <a:solidFill>
                    <a:schemeClr val="dk1"/>
                  </a:solidFill>
                  <a:latin typeface="Source Sans Pro"/>
                  <a:ea typeface="Source Sans Pro"/>
                  <a:cs typeface="Source Sans Pro"/>
                  <a:sym typeface="Source Sans Pro"/>
                </a:rPr>
                <a:t>2 or more category/variables</a:t>
              </a:r>
              <a:endParaRPr/>
            </a:p>
            <a:p>
              <a:pPr indent="-228600" lvl="1" marL="228600" marR="0" rtl="0" algn="l">
                <a:lnSpc>
                  <a:spcPct val="90000"/>
                </a:lnSpc>
                <a:spcBef>
                  <a:spcPts val="330"/>
                </a:spcBef>
                <a:spcAft>
                  <a:spcPts val="0"/>
                </a:spcAft>
                <a:buClr>
                  <a:schemeClr val="dk1"/>
                </a:buClr>
                <a:buSzPts val="2200"/>
                <a:buFont typeface="Source Sans Pro"/>
                <a:buChar char="•"/>
              </a:pPr>
              <a:r>
                <a:rPr b="0" i="0" lang="en-US" sz="2200" u="none" cap="none" strike="noStrike">
                  <a:solidFill>
                    <a:schemeClr val="dk1"/>
                  </a:solidFill>
                  <a:latin typeface="Source Sans Pro"/>
                  <a:ea typeface="Source Sans Pro"/>
                  <a:cs typeface="Source Sans Pro"/>
                  <a:sym typeface="Source Sans Pro"/>
                </a:rPr>
                <a:t>1 or more measure(s)</a:t>
              </a:r>
              <a:endParaRPr/>
            </a:p>
          </p:txBody>
        </p:sp>
        <p:sp>
          <p:nvSpPr>
            <p:cNvPr id="468" name="Google Shape;468;p22"/>
            <p:cNvSpPr/>
            <p:nvPr/>
          </p:nvSpPr>
          <p:spPr>
            <a:xfrm>
              <a:off x="6670458" y="911"/>
              <a:ext cx="3969586" cy="3443903"/>
            </a:xfrm>
            <a:prstGeom prst="roundRect">
              <a:avLst>
                <a:gd fmla="val 16667" name="adj"/>
              </a:avLst>
            </a:prstGeom>
            <a:blipFill rotWithShape="1">
              <a:blip r:embed="rId3">
                <a:alphaModFix/>
              </a:blip>
              <a:stretch>
                <a:fillRect b="-999" l="0" r="0" t="-999"/>
              </a:stretch>
            </a:blipFill>
            <a:ln cap="flat" cmpd="sng" w="2857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2"/>
            <p:cNvSpPr/>
            <p:nvPr/>
          </p:nvSpPr>
          <p:spPr>
            <a:xfrm>
              <a:off x="6645966" y="3445727"/>
              <a:ext cx="4298681" cy="185440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2"/>
            <p:cNvSpPr txBox="1"/>
            <p:nvPr/>
          </p:nvSpPr>
          <p:spPr>
            <a:xfrm>
              <a:off x="6645966" y="3445727"/>
              <a:ext cx="4298681" cy="1854409"/>
            </a:xfrm>
            <a:prstGeom prst="rect">
              <a:avLst/>
            </a:prstGeom>
            <a:noFill/>
            <a:ln>
              <a:noFill/>
            </a:ln>
          </p:spPr>
          <p:txBody>
            <a:bodyPr anchorCtr="0" anchor="t" bIns="0" lIns="156450" spcFirstLastPara="1" rIns="156450" wrap="square" tIns="156450">
              <a:noAutofit/>
            </a:bodyPr>
            <a:lstStyle/>
            <a:p>
              <a:pPr indent="0" lvl="0" marL="0" marR="0" rtl="0" algn="l">
                <a:lnSpc>
                  <a:spcPct val="90000"/>
                </a:lnSpc>
                <a:spcBef>
                  <a:spcPts val="0"/>
                </a:spcBef>
                <a:spcAft>
                  <a:spcPts val="0"/>
                </a:spcAft>
                <a:buClr>
                  <a:schemeClr val="dk1"/>
                </a:buClr>
                <a:buSzPts val="2200"/>
                <a:buFont typeface="Source Sans Pro"/>
                <a:buNone/>
              </a:pPr>
              <a:r>
                <a:rPr b="1" lang="en-US" sz="2200">
                  <a:solidFill>
                    <a:schemeClr val="dk1"/>
                  </a:solidFill>
                  <a:latin typeface="Source Sans Pro"/>
                  <a:ea typeface="Source Sans Pro"/>
                  <a:cs typeface="Source Sans Pro"/>
                  <a:sym typeface="Source Sans Pro"/>
                </a:rPr>
                <a:t>Pie Chart </a:t>
              </a:r>
              <a:endParaRPr/>
            </a:p>
            <a:p>
              <a:pPr indent="-228600" lvl="1" marL="228600" marR="0" rtl="0" algn="l">
                <a:lnSpc>
                  <a:spcPct val="90000"/>
                </a:lnSpc>
                <a:spcBef>
                  <a:spcPts val="770"/>
                </a:spcBef>
                <a:spcAft>
                  <a:spcPts val="0"/>
                </a:spcAft>
                <a:buClr>
                  <a:schemeClr val="dk1"/>
                </a:buClr>
                <a:buSzPts val="2200"/>
                <a:buFont typeface="Source Sans Pro"/>
                <a:buChar char="•"/>
              </a:pPr>
              <a:r>
                <a:rPr b="0" i="0" lang="en-US" sz="2200" u="none" cap="none" strike="noStrike">
                  <a:solidFill>
                    <a:schemeClr val="dk1"/>
                  </a:solidFill>
                  <a:latin typeface="Source Sans Pro"/>
                  <a:ea typeface="Source Sans Pro"/>
                  <a:cs typeface="Source Sans Pro"/>
                  <a:sym typeface="Source Sans Pro"/>
                </a:rPr>
                <a:t>2 or more category/variables</a:t>
              </a:r>
              <a:endParaRPr/>
            </a:p>
            <a:p>
              <a:pPr indent="-228600" lvl="1" marL="228600" marR="0" rtl="0" algn="l">
                <a:lnSpc>
                  <a:spcPct val="90000"/>
                </a:lnSpc>
                <a:spcBef>
                  <a:spcPts val="330"/>
                </a:spcBef>
                <a:spcAft>
                  <a:spcPts val="0"/>
                </a:spcAft>
                <a:buClr>
                  <a:schemeClr val="dk1"/>
                </a:buClr>
                <a:buSzPts val="2200"/>
                <a:buFont typeface="Source Sans Pro"/>
                <a:buChar char="•"/>
              </a:pPr>
              <a:r>
                <a:rPr b="0" i="0" lang="en-US" sz="2200" u="none" cap="none" strike="noStrike">
                  <a:solidFill>
                    <a:schemeClr val="dk1"/>
                  </a:solidFill>
                  <a:latin typeface="Source Sans Pro"/>
                  <a:ea typeface="Source Sans Pro"/>
                  <a:cs typeface="Source Sans Pro"/>
                  <a:sym typeface="Source Sans Pro"/>
                </a:rPr>
                <a:t>1 or 2 measure(s)</a:t>
              </a:r>
              <a:endParaRPr/>
            </a:p>
          </p:txBody>
        </p:sp>
      </p:grpSp>
      <p:pic>
        <p:nvPicPr>
          <p:cNvPr id="471" name="Google Shape;471;p22"/>
          <p:cNvPicPr preferRelativeResize="0"/>
          <p:nvPr/>
        </p:nvPicPr>
        <p:blipFill rotWithShape="1">
          <a:blip r:embed="rId4">
            <a:alphaModFix/>
          </a:blip>
          <a:srcRect b="0" l="0" r="0" t="0"/>
          <a:stretch/>
        </p:blipFill>
        <p:spPr>
          <a:xfrm>
            <a:off x="1413411" y="1327628"/>
            <a:ext cx="3827404" cy="3447271"/>
          </a:xfrm>
          <a:prstGeom prst="rect">
            <a:avLst/>
          </a:prstGeom>
          <a:solidFill>
            <a:schemeClr val="lt1"/>
          </a:solidFill>
          <a:ln cap="flat" cmpd="sng" w="28575">
            <a:solidFill>
              <a:schemeClr val="dk1"/>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23"/>
          <p:cNvSpPr txBox="1"/>
          <p:nvPr>
            <p:ph type="title"/>
          </p:nvPr>
        </p:nvSpPr>
        <p:spPr>
          <a:xfrm>
            <a:off x="739886" y="567001"/>
            <a:ext cx="11353800" cy="946304"/>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Source Sans Pro"/>
              <a:buNone/>
            </a:pPr>
            <a:r>
              <a:rPr b="1" lang="en-US"/>
              <a:t>Stacked Bar Chart</a:t>
            </a:r>
            <a:r>
              <a:rPr lang="en-US" sz="4000"/>
              <a:t> </a:t>
            </a:r>
            <a:r>
              <a:rPr lang="en-US" sz="3100"/>
              <a:t>- shows extra detail within the overall measure</a:t>
            </a:r>
            <a:br>
              <a:rPr lang="en-US" sz="5400"/>
            </a:br>
            <a:endParaRPr/>
          </a:p>
        </p:txBody>
      </p:sp>
      <p:sp>
        <p:nvSpPr>
          <p:cNvPr id="478" name="Google Shape;478;p23"/>
          <p:cNvSpPr txBox="1"/>
          <p:nvPr>
            <p:ph idx="1" type="body"/>
          </p:nvPr>
        </p:nvSpPr>
        <p:spPr>
          <a:xfrm>
            <a:off x="1468873" y="1215650"/>
            <a:ext cx="3302001" cy="64358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Poor Example  </a:t>
            </a:r>
            <a:endParaRPr/>
          </a:p>
        </p:txBody>
      </p:sp>
      <p:sp>
        <p:nvSpPr>
          <p:cNvPr id="479" name="Google Shape;479;p23"/>
          <p:cNvSpPr txBox="1"/>
          <p:nvPr>
            <p:ph idx="3" type="body"/>
          </p:nvPr>
        </p:nvSpPr>
        <p:spPr>
          <a:xfrm>
            <a:off x="7065184" y="1180782"/>
            <a:ext cx="3994682" cy="64358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Better Example </a:t>
            </a:r>
            <a:endParaRPr/>
          </a:p>
        </p:txBody>
      </p:sp>
      <p:pic>
        <p:nvPicPr>
          <p:cNvPr descr="Thumbs Down with solid fill" id="480" name="Google Shape;480;p23"/>
          <p:cNvPicPr preferRelativeResize="0"/>
          <p:nvPr/>
        </p:nvPicPr>
        <p:blipFill rotWithShape="1">
          <a:blip r:embed="rId3">
            <a:alphaModFix/>
          </a:blip>
          <a:srcRect b="0" l="0" r="0" t="0"/>
          <a:stretch/>
        </p:blipFill>
        <p:spPr>
          <a:xfrm>
            <a:off x="3637228" y="1463567"/>
            <a:ext cx="445178" cy="445178"/>
          </a:xfrm>
          <a:prstGeom prst="rect">
            <a:avLst/>
          </a:prstGeom>
          <a:noFill/>
          <a:ln>
            <a:noFill/>
          </a:ln>
        </p:spPr>
      </p:pic>
      <p:pic>
        <p:nvPicPr>
          <p:cNvPr descr="Thumbs up sign with solid fill" id="481" name="Google Shape;481;p23"/>
          <p:cNvPicPr preferRelativeResize="0"/>
          <p:nvPr/>
        </p:nvPicPr>
        <p:blipFill rotWithShape="1">
          <a:blip r:embed="rId4">
            <a:alphaModFix/>
          </a:blip>
          <a:srcRect b="0" l="0" r="0" t="0"/>
          <a:stretch/>
        </p:blipFill>
        <p:spPr>
          <a:xfrm>
            <a:off x="9287064" y="1272460"/>
            <a:ext cx="548666" cy="521504"/>
          </a:xfrm>
          <a:prstGeom prst="rect">
            <a:avLst/>
          </a:prstGeom>
          <a:noFill/>
          <a:ln>
            <a:noFill/>
          </a:ln>
        </p:spPr>
      </p:pic>
      <p:sp>
        <p:nvSpPr>
          <p:cNvPr id="482" name="Google Shape;482;p23"/>
          <p:cNvSpPr txBox="1"/>
          <p:nvPr/>
        </p:nvSpPr>
        <p:spPr>
          <a:xfrm>
            <a:off x="6095999" y="2021039"/>
            <a:ext cx="2445551" cy="4461951"/>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000"/>
              <a:buFont typeface="Arial"/>
              <a:buChar char="•"/>
            </a:pPr>
            <a:r>
              <a:rPr lang="en-US" sz="2000">
                <a:solidFill>
                  <a:schemeClr val="dk1"/>
                </a:solidFill>
                <a:latin typeface="Source Sans Pro"/>
                <a:ea typeface="Source Sans Pro"/>
                <a:cs typeface="Source Sans Pro"/>
                <a:sym typeface="Source Sans Pro"/>
              </a:rPr>
              <a:t>View of the total per region is possible</a:t>
            </a:r>
            <a:endParaRPr/>
          </a:p>
          <a:p>
            <a:pPr indent="-228600" lvl="0" marL="228600" marR="0" rtl="0" algn="l">
              <a:lnSpc>
                <a:spcPct val="90000"/>
              </a:lnSpc>
              <a:spcBef>
                <a:spcPts val="1000"/>
              </a:spcBef>
              <a:spcAft>
                <a:spcPts val="0"/>
              </a:spcAft>
              <a:buClr>
                <a:schemeClr val="dk1"/>
              </a:buClr>
              <a:buSzPts val="2000"/>
              <a:buFont typeface="Arial"/>
              <a:buChar char="•"/>
            </a:pPr>
            <a:r>
              <a:rPr lang="en-US" sz="2000">
                <a:solidFill>
                  <a:schemeClr val="dk1"/>
                </a:solidFill>
                <a:latin typeface="Source Sans Pro"/>
                <a:ea typeface="Source Sans Pro"/>
                <a:cs typeface="Source Sans Pro"/>
                <a:sym typeface="Source Sans Pro"/>
              </a:rPr>
              <a:t>Distinct color per region is used</a:t>
            </a:r>
            <a:endParaRPr/>
          </a:p>
          <a:p>
            <a:pPr indent="-228600" lvl="0" marL="228600" marR="0" rtl="0" algn="l">
              <a:lnSpc>
                <a:spcPct val="90000"/>
              </a:lnSpc>
              <a:spcBef>
                <a:spcPts val="1000"/>
              </a:spcBef>
              <a:spcAft>
                <a:spcPts val="0"/>
              </a:spcAft>
              <a:buClr>
                <a:schemeClr val="dk1"/>
              </a:buClr>
              <a:buSzPts val="2000"/>
              <a:buFont typeface="Arial"/>
              <a:buChar char="•"/>
            </a:pPr>
            <a:r>
              <a:rPr lang="en-US" sz="2000">
                <a:solidFill>
                  <a:schemeClr val="dk1"/>
                </a:solidFill>
                <a:latin typeface="Source Sans Pro"/>
                <a:ea typeface="Source Sans Pro"/>
                <a:cs typeface="Source Sans Pro"/>
                <a:sym typeface="Source Sans Pro"/>
              </a:rPr>
              <a:t>Each bar is clearly labeled and easy to read</a:t>
            </a:r>
            <a:endParaRPr/>
          </a:p>
          <a:p>
            <a:pPr indent="-139700" lvl="0" marL="228600" marR="0" rtl="0" algn="l">
              <a:lnSpc>
                <a:spcPct val="90000"/>
              </a:lnSpc>
              <a:spcBef>
                <a:spcPts val="1000"/>
              </a:spcBef>
              <a:spcAft>
                <a:spcPts val="0"/>
              </a:spcAft>
              <a:buClr>
                <a:schemeClr val="dk1"/>
              </a:buClr>
              <a:buSzPts val="1400"/>
              <a:buFont typeface="Arial"/>
              <a:buNone/>
            </a:pPr>
            <a:r>
              <a:t/>
            </a:r>
            <a:endParaRPr sz="1400">
              <a:solidFill>
                <a:schemeClr val="dk1"/>
              </a:solidFill>
              <a:latin typeface="Source Sans Pro"/>
              <a:ea typeface="Source Sans Pro"/>
              <a:cs typeface="Source Sans Pro"/>
              <a:sym typeface="Source Sans Pro"/>
            </a:endParaRPr>
          </a:p>
        </p:txBody>
      </p:sp>
      <p:pic>
        <p:nvPicPr>
          <p:cNvPr id="483" name="Google Shape;483;p23"/>
          <p:cNvPicPr preferRelativeResize="0"/>
          <p:nvPr>
            <p:ph idx="4" type="body"/>
          </p:nvPr>
        </p:nvPicPr>
        <p:blipFill rotWithShape="1">
          <a:blip r:embed="rId5">
            <a:alphaModFix/>
          </a:blip>
          <a:srcRect b="0" l="0" r="0" t="0"/>
          <a:stretch/>
        </p:blipFill>
        <p:spPr>
          <a:xfrm>
            <a:off x="8541551" y="1982206"/>
            <a:ext cx="3552135" cy="4561644"/>
          </a:xfrm>
          <a:prstGeom prst="rect">
            <a:avLst/>
          </a:prstGeom>
          <a:noFill/>
          <a:ln cap="flat" cmpd="sng" w="9525">
            <a:solidFill>
              <a:schemeClr val="dk1"/>
            </a:solidFill>
            <a:prstDash val="solid"/>
            <a:round/>
            <a:headEnd len="sm" w="sm" type="none"/>
            <a:tailEnd len="sm" w="sm" type="none"/>
          </a:ln>
        </p:spPr>
      </p:pic>
      <p:sp>
        <p:nvSpPr>
          <p:cNvPr id="484" name="Google Shape;484;p23"/>
          <p:cNvSpPr/>
          <p:nvPr/>
        </p:nvSpPr>
        <p:spPr>
          <a:xfrm>
            <a:off x="378290" y="2136338"/>
            <a:ext cx="2181167" cy="230832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Source Sans Pro"/>
                <a:ea typeface="Source Sans Pro"/>
                <a:cs typeface="Source Sans Pro"/>
                <a:sym typeface="Source Sans Pro"/>
              </a:rPr>
              <a:t>Too many colors and variables</a:t>
            </a:r>
            <a:endParaRPr/>
          </a:p>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Source Sans Pro"/>
                <a:ea typeface="Source Sans Pro"/>
                <a:cs typeface="Source Sans Pro"/>
                <a:sym typeface="Source Sans Pro"/>
              </a:rPr>
              <a:t>No labels of the measures</a:t>
            </a:r>
            <a:endParaRPr/>
          </a:p>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Source Sans Pro"/>
                <a:ea typeface="Source Sans Pro"/>
                <a:cs typeface="Source Sans Pro"/>
                <a:sym typeface="Source Sans Pro"/>
              </a:rPr>
              <a:t>Variables are too close in measures </a:t>
            </a:r>
            <a:endParaRPr/>
          </a:p>
        </p:txBody>
      </p:sp>
      <p:pic>
        <p:nvPicPr>
          <p:cNvPr id="485" name="Google Shape;485;p23"/>
          <p:cNvPicPr preferRelativeResize="0"/>
          <p:nvPr/>
        </p:nvPicPr>
        <p:blipFill rotWithShape="1">
          <a:blip r:embed="rId6">
            <a:alphaModFix/>
          </a:blip>
          <a:srcRect b="0" l="0" r="0" t="0"/>
          <a:stretch/>
        </p:blipFill>
        <p:spPr>
          <a:xfrm>
            <a:off x="2559457" y="2021040"/>
            <a:ext cx="3317378" cy="4658622"/>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24"/>
          <p:cNvSpPr txBox="1"/>
          <p:nvPr>
            <p:ph type="title"/>
          </p:nvPr>
        </p:nvSpPr>
        <p:spPr>
          <a:xfrm>
            <a:off x="704188" y="300951"/>
            <a:ext cx="11487812" cy="72176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Source Sans Pro"/>
              <a:buNone/>
            </a:pPr>
            <a:r>
              <a:rPr b="1" lang="en-US" sz="4000"/>
              <a:t>Pie Chart</a:t>
            </a:r>
            <a:r>
              <a:rPr lang="en-US" sz="4000"/>
              <a:t> - </a:t>
            </a:r>
            <a:r>
              <a:rPr lang="en-US"/>
              <a:t>helps organize and show data as a percentage of a whole</a:t>
            </a:r>
            <a:endParaRPr b="1" sz="4000"/>
          </a:p>
        </p:txBody>
      </p:sp>
      <p:sp>
        <p:nvSpPr>
          <p:cNvPr id="492" name="Google Shape;492;p24"/>
          <p:cNvSpPr txBox="1"/>
          <p:nvPr>
            <p:ph idx="1" type="body"/>
          </p:nvPr>
        </p:nvSpPr>
        <p:spPr>
          <a:xfrm>
            <a:off x="292628" y="1531088"/>
            <a:ext cx="11899372" cy="5196082"/>
          </a:xfrm>
          <a:prstGeom prst="rect">
            <a:avLst/>
          </a:prstGeom>
          <a:solidFill>
            <a:schemeClr val="lt1"/>
          </a:solidFill>
          <a:ln>
            <a:noFill/>
          </a:ln>
        </p:spPr>
        <p:txBody>
          <a:bodyPr anchorCtr="0" anchor="t" bIns="45700" lIns="91425" spcFirstLastPara="1" rIns="91425" wrap="square" tIns="45700">
            <a:normAutofit fontScale="47500" lnSpcReduction="20000"/>
          </a:bodyPr>
          <a:lstStyle/>
          <a:p>
            <a:pPr indent="-228600" lvl="0" marL="228600" rtl="0" algn="l">
              <a:lnSpc>
                <a:spcPct val="90000"/>
              </a:lnSpc>
              <a:spcBef>
                <a:spcPts val="0"/>
              </a:spcBef>
              <a:spcAft>
                <a:spcPts val="0"/>
              </a:spcAft>
              <a:buClr>
                <a:schemeClr val="dk1"/>
              </a:buClr>
              <a:buSzPct val="100000"/>
              <a:buChar char="•"/>
            </a:pPr>
            <a:r>
              <a:rPr b="1" lang="en-US" sz="4600"/>
              <a:t>Use a pie chart if:</a:t>
            </a:r>
            <a:endParaRPr sz="4600"/>
          </a:p>
          <a:p>
            <a:pPr indent="-228600" lvl="1" marL="685800" rtl="0" algn="l">
              <a:lnSpc>
                <a:spcPct val="90000"/>
              </a:lnSpc>
              <a:spcBef>
                <a:spcPts val="500"/>
              </a:spcBef>
              <a:spcAft>
                <a:spcPts val="0"/>
              </a:spcAft>
              <a:buClr>
                <a:schemeClr val="dk1"/>
              </a:buClr>
              <a:buSzPct val="100000"/>
              <a:buChar char="•"/>
            </a:pPr>
            <a:r>
              <a:rPr lang="en-US" sz="4200"/>
              <a:t>You have a total number that can be split up into 2-5 categories</a:t>
            </a:r>
            <a:endParaRPr/>
          </a:p>
          <a:p>
            <a:pPr indent="-228600" lvl="1" marL="685800" rtl="0" algn="l">
              <a:lnSpc>
                <a:spcPct val="90000"/>
              </a:lnSpc>
              <a:spcBef>
                <a:spcPts val="500"/>
              </a:spcBef>
              <a:spcAft>
                <a:spcPts val="0"/>
              </a:spcAft>
              <a:buClr>
                <a:schemeClr val="dk1"/>
              </a:buClr>
              <a:buSzPct val="100000"/>
              <a:buChar char="•"/>
            </a:pPr>
            <a:r>
              <a:rPr lang="en-US" sz="4200"/>
              <a:t>One category outweighs the other by a significant margin</a:t>
            </a:r>
            <a:endParaRPr/>
          </a:p>
          <a:p>
            <a:pPr indent="0" lvl="1" marL="457200" rtl="0" algn="l">
              <a:lnSpc>
                <a:spcPct val="90000"/>
              </a:lnSpc>
              <a:spcBef>
                <a:spcPts val="500"/>
              </a:spcBef>
              <a:spcAft>
                <a:spcPts val="0"/>
              </a:spcAft>
              <a:buClr>
                <a:schemeClr val="dk1"/>
              </a:buClr>
              <a:buSzPct val="100000"/>
              <a:buNone/>
            </a:pPr>
            <a:r>
              <a:t/>
            </a:r>
            <a:endParaRPr sz="4600"/>
          </a:p>
          <a:p>
            <a:pPr indent="-228600" lvl="0" marL="228600" rtl="0" algn="l">
              <a:lnSpc>
                <a:spcPct val="90000"/>
              </a:lnSpc>
              <a:spcBef>
                <a:spcPts val="1000"/>
              </a:spcBef>
              <a:spcAft>
                <a:spcPts val="0"/>
              </a:spcAft>
              <a:buClr>
                <a:schemeClr val="dk1"/>
              </a:buClr>
              <a:buSzPct val="100000"/>
              <a:buChar char="•"/>
            </a:pPr>
            <a:r>
              <a:rPr b="1" lang="en-US" sz="4600"/>
              <a:t>Pie Chart Best Practices</a:t>
            </a:r>
            <a:r>
              <a:rPr lang="en-US" sz="4600"/>
              <a:t>:</a:t>
            </a:r>
            <a:endParaRPr/>
          </a:p>
          <a:p>
            <a:pPr indent="-228600" lvl="1" marL="685800" rtl="0" algn="l">
              <a:lnSpc>
                <a:spcPct val="90000"/>
              </a:lnSpc>
              <a:spcBef>
                <a:spcPts val="500"/>
              </a:spcBef>
              <a:spcAft>
                <a:spcPts val="0"/>
              </a:spcAft>
              <a:buClr>
                <a:schemeClr val="dk1"/>
              </a:buClr>
              <a:buSzPct val="100000"/>
              <a:buChar char="•"/>
            </a:pPr>
            <a:r>
              <a:rPr lang="en-US" sz="4200"/>
              <a:t>Label each pie appropriately, with the right number or percentage attached to the corresponding slice</a:t>
            </a:r>
            <a:endParaRPr/>
          </a:p>
          <a:p>
            <a:pPr indent="-228600" lvl="1" marL="685800" rtl="0" algn="l">
              <a:lnSpc>
                <a:spcPct val="90000"/>
              </a:lnSpc>
              <a:spcBef>
                <a:spcPts val="500"/>
              </a:spcBef>
              <a:spcAft>
                <a:spcPts val="0"/>
              </a:spcAft>
              <a:buClr>
                <a:schemeClr val="dk1"/>
              </a:buClr>
              <a:buSzPct val="100000"/>
              <a:buChar char="•"/>
            </a:pPr>
            <a:r>
              <a:rPr lang="en-US" sz="4200"/>
              <a:t>Ordered the slice by size</a:t>
            </a:r>
            <a:endParaRPr/>
          </a:p>
          <a:p>
            <a:pPr indent="-228600" lvl="2" marL="1143000" rtl="0" algn="l">
              <a:lnSpc>
                <a:spcPct val="90000"/>
              </a:lnSpc>
              <a:spcBef>
                <a:spcPts val="500"/>
              </a:spcBef>
              <a:spcAft>
                <a:spcPts val="0"/>
              </a:spcAft>
              <a:buClr>
                <a:schemeClr val="dk1"/>
              </a:buClr>
              <a:buSzPct val="100000"/>
              <a:buChar char="•"/>
            </a:pPr>
            <a:r>
              <a:rPr lang="en-US" sz="4200"/>
              <a:t>make the comparison of slices easy for the user</a:t>
            </a:r>
            <a:endParaRPr/>
          </a:p>
          <a:p>
            <a:pPr indent="-228600" lvl="1" marL="685800" rtl="0" algn="l">
              <a:lnSpc>
                <a:spcPct val="90000"/>
              </a:lnSpc>
              <a:spcBef>
                <a:spcPts val="500"/>
              </a:spcBef>
              <a:spcAft>
                <a:spcPts val="0"/>
              </a:spcAft>
              <a:buClr>
                <a:schemeClr val="dk1"/>
              </a:buClr>
              <a:buSzPct val="100000"/>
              <a:buChar char="•"/>
            </a:pPr>
            <a:r>
              <a:rPr lang="en-US" sz="4200"/>
              <a:t>When the chart has more than 5 slices you may want to begin considering a different chart type</a:t>
            </a:r>
            <a:endParaRPr/>
          </a:p>
          <a:p>
            <a:pPr indent="0" lvl="0" marL="0" rtl="0" algn="l">
              <a:lnSpc>
                <a:spcPct val="90000"/>
              </a:lnSpc>
              <a:spcBef>
                <a:spcPts val="1000"/>
              </a:spcBef>
              <a:spcAft>
                <a:spcPts val="0"/>
              </a:spcAft>
              <a:buClr>
                <a:schemeClr val="dk1"/>
              </a:buClr>
              <a:buSzPct val="100000"/>
              <a:buNone/>
            </a:pPr>
            <a:r>
              <a:t/>
            </a:r>
            <a:endParaRPr sz="4600"/>
          </a:p>
          <a:p>
            <a:pPr indent="-228600" lvl="0" marL="228600" rtl="0" algn="l">
              <a:lnSpc>
                <a:spcPct val="90000"/>
              </a:lnSpc>
              <a:spcBef>
                <a:spcPts val="1000"/>
              </a:spcBef>
              <a:spcAft>
                <a:spcPts val="0"/>
              </a:spcAft>
              <a:buClr>
                <a:schemeClr val="dk1"/>
              </a:buClr>
              <a:buSzPct val="100000"/>
              <a:buChar char="•"/>
            </a:pPr>
            <a:r>
              <a:rPr b="1" lang="en-US" sz="4600"/>
              <a:t>Do not use a pie chart if:</a:t>
            </a:r>
            <a:endParaRPr sz="4600"/>
          </a:p>
          <a:p>
            <a:pPr indent="-228600" lvl="1" marL="685800" rtl="0" algn="l">
              <a:lnSpc>
                <a:spcPct val="90000"/>
              </a:lnSpc>
              <a:spcBef>
                <a:spcPts val="500"/>
              </a:spcBef>
              <a:spcAft>
                <a:spcPts val="0"/>
              </a:spcAft>
              <a:buClr>
                <a:schemeClr val="dk1"/>
              </a:buClr>
              <a:buSzPct val="100000"/>
              <a:buChar char="•"/>
            </a:pPr>
            <a:r>
              <a:rPr lang="en-US" sz="4200"/>
              <a:t>Your dimension has too many categories</a:t>
            </a:r>
            <a:endParaRPr/>
          </a:p>
          <a:p>
            <a:pPr indent="-228600" lvl="1" marL="685800" rtl="0" algn="l">
              <a:lnSpc>
                <a:spcPct val="90000"/>
              </a:lnSpc>
              <a:spcBef>
                <a:spcPts val="500"/>
              </a:spcBef>
              <a:spcAft>
                <a:spcPts val="0"/>
              </a:spcAft>
              <a:buClr>
                <a:schemeClr val="dk1"/>
              </a:buClr>
              <a:buSzPct val="100000"/>
              <a:buChar char="•"/>
            </a:pPr>
            <a:r>
              <a:rPr lang="en-US" sz="4200"/>
              <a:t>Similar percentages/numbers exist between different values within the chosen dimension</a:t>
            </a:r>
            <a:endParaRPr/>
          </a:p>
          <a:p>
            <a:pPr indent="-228600" lvl="1" marL="685800" rtl="0" algn="l">
              <a:lnSpc>
                <a:spcPct val="90000"/>
              </a:lnSpc>
              <a:spcBef>
                <a:spcPts val="500"/>
              </a:spcBef>
              <a:spcAft>
                <a:spcPts val="0"/>
              </a:spcAft>
              <a:buClr>
                <a:schemeClr val="dk1"/>
              </a:buClr>
              <a:buSzPct val="100000"/>
              <a:buChar char="•"/>
            </a:pPr>
            <a:r>
              <a:rPr lang="en-US" sz="4200"/>
              <a:t>Data doesn’t represent a uniform “whole”, or the percentages don’t measure to 100 percent</a:t>
            </a:r>
            <a:endParaRPr/>
          </a:p>
          <a:p>
            <a:pPr indent="-228600" lvl="1" marL="685800" rtl="0" algn="l">
              <a:lnSpc>
                <a:spcPct val="90000"/>
              </a:lnSpc>
              <a:spcBef>
                <a:spcPts val="500"/>
              </a:spcBef>
              <a:spcAft>
                <a:spcPts val="0"/>
              </a:spcAft>
              <a:buClr>
                <a:schemeClr val="dk1"/>
              </a:buClr>
              <a:buSzPct val="100000"/>
              <a:buChar char="•"/>
            </a:pPr>
            <a:r>
              <a:rPr lang="en-US" sz="4200"/>
              <a:t>There are negative values or complex fractions in your measure value</a:t>
            </a:r>
            <a:endParaRPr/>
          </a:p>
          <a:p>
            <a:pPr indent="-144144" lvl="1" marL="685800" rtl="0" algn="l">
              <a:lnSpc>
                <a:spcPct val="90000"/>
              </a:lnSpc>
              <a:spcBef>
                <a:spcPts val="500"/>
              </a:spcBef>
              <a:spcAft>
                <a:spcPts val="0"/>
              </a:spcAft>
              <a:buClr>
                <a:schemeClr val="dk1"/>
              </a:buClr>
              <a:buSzPct val="100000"/>
              <a:buNone/>
            </a:pPr>
            <a:r>
              <a:t/>
            </a:r>
            <a:endParaRPr/>
          </a:p>
          <a:p>
            <a:pPr indent="-162242" lvl="0" marL="228600" rtl="0" algn="l">
              <a:lnSpc>
                <a:spcPct val="90000"/>
              </a:lnSpc>
              <a:spcBef>
                <a:spcPts val="1000"/>
              </a:spcBef>
              <a:spcAft>
                <a:spcPts val="0"/>
              </a:spcAft>
              <a:buClr>
                <a:schemeClr val="dk1"/>
              </a:buClr>
              <a:buSzPct val="100000"/>
              <a:buNone/>
            </a:pPr>
            <a:r>
              <a:t/>
            </a:r>
            <a:endParaRPr sz="22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25"/>
          <p:cNvSpPr txBox="1"/>
          <p:nvPr>
            <p:ph type="title"/>
          </p:nvPr>
        </p:nvSpPr>
        <p:spPr>
          <a:xfrm>
            <a:off x="739886" y="567001"/>
            <a:ext cx="11353800" cy="946304"/>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Source Sans Pro"/>
              <a:buNone/>
            </a:pPr>
            <a:r>
              <a:rPr b="1" lang="en-US"/>
              <a:t>Pie Chart</a:t>
            </a:r>
            <a:r>
              <a:rPr lang="en-US" sz="4000"/>
              <a:t> - </a:t>
            </a:r>
            <a:r>
              <a:rPr lang="en-US" sz="2700"/>
              <a:t>shows how a few dimensions compare to one another and the whole</a:t>
            </a:r>
            <a:br>
              <a:rPr lang="en-US" sz="2700"/>
            </a:br>
            <a:br>
              <a:rPr lang="en-US" sz="2700"/>
            </a:br>
            <a:endParaRPr/>
          </a:p>
        </p:txBody>
      </p:sp>
      <p:sp>
        <p:nvSpPr>
          <p:cNvPr id="499" name="Google Shape;499;p25"/>
          <p:cNvSpPr txBox="1"/>
          <p:nvPr>
            <p:ph idx="1" type="body"/>
          </p:nvPr>
        </p:nvSpPr>
        <p:spPr>
          <a:xfrm>
            <a:off x="1429298" y="987488"/>
            <a:ext cx="3302001" cy="64358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Poor Example  </a:t>
            </a:r>
            <a:endParaRPr/>
          </a:p>
        </p:txBody>
      </p:sp>
      <p:sp>
        <p:nvSpPr>
          <p:cNvPr id="500" name="Google Shape;500;p25"/>
          <p:cNvSpPr txBox="1"/>
          <p:nvPr>
            <p:ph idx="3" type="body"/>
          </p:nvPr>
        </p:nvSpPr>
        <p:spPr>
          <a:xfrm>
            <a:off x="7065184" y="1180782"/>
            <a:ext cx="3994682" cy="64358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Better Example </a:t>
            </a:r>
            <a:endParaRPr/>
          </a:p>
        </p:txBody>
      </p:sp>
      <p:pic>
        <p:nvPicPr>
          <p:cNvPr descr="Thumbs Down with solid fill" id="501" name="Google Shape;501;p25"/>
          <p:cNvPicPr preferRelativeResize="0"/>
          <p:nvPr/>
        </p:nvPicPr>
        <p:blipFill rotWithShape="1">
          <a:blip r:embed="rId3">
            <a:alphaModFix/>
          </a:blip>
          <a:srcRect b="0" l="0" r="0" t="0"/>
          <a:stretch/>
        </p:blipFill>
        <p:spPr>
          <a:xfrm>
            <a:off x="3484041" y="1180782"/>
            <a:ext cx="536474" cy="643587"/>
          </a:xfrm>
          <a:prstGeom prst="rect">
            <a:avLst/>
          </a:prstGeom>
          <a:noFill/>
          <a:ln>
            <a:noFill/>
          </a:ln>
        </p:spPr>
      </p:pic>
      <p:pic>
        <p:nvPicPr>
          <p:cNvPr descr="Thumbs up sign with solid fill" id="502" name="Google Shape;502;p25"/>
          <p:cNvPicPr preferRelativeResize="0"/>
          <p:nvPr/>
        </p:nvPicPr>
        <p:blipFill rotWithShape="1">
          <a:blip r:embed="rId4">
            <a:alphaModFix/>
          </a:blip>
          <a:srcRect b="0" l="0" r="0" t="0"/>
          <a:stretch/>
        </p:blipFill>
        <p:spPr>
          <a:xfrm>
            <a:off x="9303997" y="1190843"/>
            <a:ext cx="666522" cy="633526"/>
          </a:xfrm>
          <a:prstGeom prst="rect">
            <a:avLst/>
          </a:prstGeom>
          <a:noFill/>
          <a:ln>
            <a:noFill/>
          </a:ln>
        </p:spPr>
      </p:pic>
      <p:sp>
        <p:nvSpPr>
          <p:cNvPr id="503" name="Google Shape;503;p25"/>
          <p:cNvSpPr txBox="1"/>
          <p:nvPr/>
        </p:nvSpPr>
        <p:spPr>
          <a:xfrm>
            <a:off x="471055" y="1767394"/>
            <a:ext cx="5357680" cy="1661606"/>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200"/>
              <a:buFont typeface="Arial"/>
              <a:buChar char="•"/>
            </a:pPr>
            <a:r>
              <a:rPr lang="en-US" sz="2200">
                <a:solidFill>
                  <a:schemeClr val="dk1"/>
                </a:solidFill>
                <a:latin typeface="Source Sans Pro"/>
                <a:ea typeface="Source Sans Pro"/>
                <a:cs typeface="Source Sans Pro"/>
                <a:sym typeface="Source Sans Pro"/>
              </a:rPr>
              <a:t>Too many slices clutter the chart</a:t>
            </a:r>
            <a:endParaRPr/>
          </a:p>
          <a:p>
            <a:pPr indent="-228600" lvl="0" marL="228600" marR="0" rtl="0" algn="l">
              <a:lnSpc>
                <a:spcPct val="90000"/>
              </a:lnSpc>
              <a:spcBef>
                <a:spcPts val="1000"/>
              </a:spcBef>
              <a:spcAft>
                <a:spcPts val="0"/>
              </a:spcAft>
              <a:buClr>
                <a:schemeClr val="dk1"/>
              </a:buClr>
              <a:buSzPts val="2200"/>
              <a:buFont typeface="Arial"/>
              <a:buChar char="•"/>
            </a:pPr>
            <a:r>
              <a:rPr lang="en-US" sz="2200">
                <a:solidFill>
                  <a:schemeClr val="dk1"/>
                </a:solidFill>
                <a:latin typeface="Source Sans Pro"/>
                <a:ea typeface="Source Sans Pro"/>
                <a:cs typeface="Source Sans Pro"/>
                <a:sym typeface="Source Sans Pro"/>
              </a:rPr>
              <a:t>Slices show similar values labels don’t align with the slices</a:t>
            </a:r>
            <a:endParaRPr/>
          </a:p>
          <a:p>
            <a:pPr indent="-228600" lvl="0" marL="228600" marR="0" rtl="0" algn="l">
              <a:lnSpc>
                <a:spcPct val="90000"/>
              </a:lnSpc>
              <a:spcBef>
                <a:spcPts val="1000"/>
              </a:spcBef>
              <a:spcAft>
                <a:spcPts val="0"/>
              </a:spcAft>
              <a:buClr>
                <a:schemeClr val="dk1"/>
              </a:buClr>
              <a:buSzPts val="2200"/>
              <a:buFont typeface="Arial"/>
              <a:buChar char="•"/>
            </a:pPr>
            <a:r>
              <a:rPr lang="en-US" sz="2200">
                <a:solidFill>
                  <a:schemeClr val="dk1"/>
                </a:solidFill>
                <a:latin typeface="Source Sans Pro"/>
                <a:ea typeface="Source Sans Pro"/>
                <a:cs typeface="Source Sans Pro"/>
                <a:sym typeface="Source Sans Pro"/>
              </a:rPr>
              <a:t>The same color is used twice</a:t>
            </a:r>
            <a:endParaRPr/>
          </a:p>
          <a:p>
            <a:pPr indent="-88900" lvl="0" marL="228600" marR="0" rtl="0" algn="l">
              <a:lnSpc>
                <a:spcPct val="90000"/>
              </a:lnSpc>
              <a:spcBef>
                <a:spcPts val="1000"/>
              </a:spcBef>
              <a:spcAft>
                <a:spcPts val="0"/>
              </a:spcAft>
              <a:buClr>
                <a:schemeClr val="dk1"/>
              </a:buClr>
              <a:buSzPts val="2200"/>
              <a:buFont typeface="Arial"/>
              <a:buNone/>
            </a:pPr>
            <a:r>
              <a:t/>
            </a:r>
            <a:endParaRPr sz="2200">
              <a:solidFill>
                <a:schemeClr val="dk1"/>
              </a:solidFill>
              <a:latin typeface="Source Sans Pro"/>
              <a:ea typeface="Source Sans Pro"/>
              <a:cs typeface="Source Sans Pro"/>
              <a:sym typeface="Source Sans Pro"/>
            </a:endParaRPr>
          </a:p>
          <a:p>
            <a:pPr indent="-88900" lvl="0" marL="228600" marR="0" rtl="0" algn="l">
              <a:lnSpc>
                <a:spcPct val="90000"/>
              </a:lnSpc>
              <a:spcBef>
                <a:spcPts val="1000"/>
              </a:spcBef>
              <a:spcAft>
                <a:spcPts val="0"/>
              </a:spcAft>
              <a:buClr>
                <a:schemeClr val="dk1"/>
              </a:buClr>
              <a:buSzPts val="2200"/>
              <a:buFont typeface="Arial"/>
              <a:buNone/>
            </a:pPr>
            <a:r>
              <a:t/>
            </a:r>
            <a:endParaRPr sz="2200">
              <a:solidFill>
                <a:schemeClr val="dk1"/>
              </a:solidFill>
              <a:latin typeface="Source Sans Pro"/>
              <a:ea typeface="Source Sans Pro"/>
              <a:cs typeface="Source Sans Pro"/>
              <a:sym typeface="Source Sans Pro"/>
            </a:endParaRPr>
          </a:p>
        </p:txBody>
      </p:sp>
      <p:sp>
        <p:nvSpPr>
          <p:cNvPr id="504" name="Google Shape;504;p25"/>
          <p:cNvSpPr txBox="1"/>
          <p:nvPr/>
        </p:nvSpPr>
        <p:spPr>
          <a:xfrm>
            <a:off x="6644013" y="1927757"/>
            <a:ext cx="5604201" cy="1360536"/>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200"/>
              <a:buFont typeface="Arial"/>
              <a:buChar char="•"/>
            </a:pPr>
            <a:r>
              <a:rPr lang="en-US" sz="2200">
                <a:solidFill>
                  <a:schemeClr val="dk1"/>
                </a:solidFill>
                <a:latin typeface="Source Sans Pro"/>
                <a:ea typeface="Source Sans Pro"/>
                <a:cs typeface="Source Sans Pro"/>
                <a:sym typeface="Source Sans Pro"/>
              </a:rPr>
              <a:t>Categories are organized by color</a:t>
            </a:r>
            <a:endParaRPr/>
          </a:p>
          <a:p>
            <a:pPr indent="-228600" lvl="0" marL="228600" marR="0" rtl="0" algn="l">
              <a:lnSpc>
                <a:spcPct val="90000"/>
              </a:lnSpc>
              <a:spcBef>
                <a:spcPts val="1000"/>
              </a:spcBef>
              <a:spcAft>
                <a:spcPts val="0"/>
              </a:spcAft>
              <a:buClr>
                <a:schemeClr val="dk1"/>
              </a:buClr>
              <a:buSzPts val="2200"/>
              <a:buFont typeface="Arial"/>
              <a:buChar char="•"/>
            </a:pPr>
            <a:r>
              <a:rPr lang="en-US" sz="2200">
                <a:solidFill>
                  <a:schemeClr val="dk1"/>
                </a:solidFill>
                <a:latin typeface="Source Sans Pro"/>
                <a:ea typeface="Source Sans Pro"/>
                <a:cs typeface="Source Sans Pro"/>
                <a:sym typeface="Source Sans Pro"/>
              </a:rPr>
              <a:t>Clear percentage label</a:t>
            </a:r>
            <a:endParaRPr/>
          </a:p>
          <a:p>
            <a:pPr indent="-228600" lvl="0" marL="228600" marR="0" rtl="0" algn="l">
              <a:lnSpc>
                <a:spcPct val="90000"/>
              </a:lnSpc>
              <a:spcBef>
                <a:spcPts val="1000"/>
              </a:spcBef>
              <a:spcAft>
                <a:spcPts val="0"/>
              </a:spcAft>
              <a:buClr>
                <a:schemeClr val="dk1"/>
              </a:buClr>
              <a:buSzPts val="2200"/>
              <a:buFont typeface="Arial"/>
              <a:buChar char="•"/>
            </a:pPr>
            <a:r>
              <a:rPr lang="en-US" sz="2200">
                <a:solidFill>
                  <a:schemeClr val="dk1"/>
                </a:solidFill>
                <a:latin typeface="Source Sans Pro"/>
                <a:ea typeface="Source Sans Pro"/>
                <a:cs typeface="Source Sans Pro"/>
                <a:sym typeface="Source Sans Pro"/>
              </a:rPr>
              <a:t>Not too many dimensions compared</a:t>
            </a:r>
            <a:endParaRPr/>
          </a:p>
          <a:p>
            <a:pPr indent="-88900" lvl="0" marL="228600" marR="0" rtl="0" algn="l">
              <a:lnSpc>
                <a:spcPct val="90000"/>
              </a:lnSpc>
              <a:spcBef>
                <a:spcPts val="1000"/>
              </a:spcBef>
              <a:spcAft>
                <a:spcPts val="0"/>
              </a:spcAft>
              <a:buClr>
                <a:schemeClr val="dk1"/>
              </a:buClr>
              <a:buSzPts val="2200"/>
              <a:buFont typeface="Arial"/>
              <a:buNone/>
            </a:pPr>
            <a:r>
              <a:t/>
            </a:r>
            <a:endParaRPr sz="2200">
              <a:solidFill>
                <a:schemeClr val="dk1"/>
              </a:solidFill>
              <a:latin typeface="Source Sans Pro"/>
              <a:ea typeface="Source Sans Pro"/>
              <a:cs typeface="Source Sans Pro"/>
              <a:sym typeface="Source Sans Pro"/>
            </a:endParaRPr>
          </a:p>
        </p:txBody>
      </p:sp>
      <p:pic>
        <p:nvPicPr>
          <p:cNvPr id="505" name="Google Shape;505;p25"/>
          <p:cNvPicPr preferRelativeResize="0"/>
          <p:nvPr/>
        </p:nvPicPr>
        <p:blipFill rotWithShape="1">
          <a:blip r:embed="rId5">
            <a:alphaModFix/>
          </a:blip>
          <a:srcRect b="0" l="0" r="0" t="0"/>
          <a:stretch/>
        </p:blipFill>
        <p:spPr>
          <a:xfrm>
            <a:off x="845128" y="3429000"/>
            <a:ext cx="3963940" cy="3390397"/>
          </a:xfrm>
          <a:prstGeom prst="rect">
            <a:avLst/>
          </a:prstGeom>
          <a:noFill/>
          <a:ln cap="flat" cmpd="sng" w="9525">
            <a:solidFill>
              <a:schemeClr val="dk1"/>
            </a:solidFill>
            <a:prstDash val="solid"/>
            <a:round/>
            <a:headEnd len="sm" w="sm" type="none"/>
            <a:tailEnd len="sm" w="sm" type="none"/>
          </a:ln>
        </p:spPr>
      </p:pic>
      <p:pic>
        <p:nvPicPr>
          <p:cNvPr id="506" name="Google Shape;506;p25"/>
          <p:cNvPicPr preferRelativeResize="0"/>
          <p:nvPr>
            <p:ph idx="4" type="body"/>
          </p:nvPr>
        </p:nvPicPr>
        <p:blipFill rotWithShape="1">
          <a:blip r:embed="rId6">
            <a:alphaModFix/>
          </a:blip>
          <a:srcRect b="0" l="0" r="0" t="0"/>
          <a:stretch/>
        </p:blipFill>
        <p:spPr>
          <a:xfrm>
            <a:off x="7065183" y="3514060"/>
            <a:ext cx="3624957" cy="3141921"/>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26"/>
          <p:cNvSpPr txBox="1"/>
          <p:nvPr>
            <p:ph type="title"/>
          </p:nvPr>
        </p:nvSpPr>
        <p:spPr>
          <a:xfrm>
            <a:off x="83820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Source Sans Pro"/>
              <a:buNone/>
            </a:pPr>
            <a:r>
              <a:rPr b="1" lang="en-US" sz="3000"/>
              <a:t>Chart Types – Relationship  </a:t>
            </a:r>
            <a:endParaRPr/>
          </a:p>
        </p:txBody>
      </p:sp>
      <p:grpSp>
        <p:nvGrpSpPr>
          <p:cNvPr id="512" name="Google Shape;512;p26"/>
          <p:cNvGrpSpPr/>
          <p:nvPr/>
        </p:nvGrpSpPr>
        <p:grpSpPr>
          <a:xfrm>
            <a:off x="1707171" y="1329531"/>
            <a:ext cx="8777657" cy="4430538"/>
            <a:chOff x="1517193" y="1902"/>
            <a:chExt cx="8777657" cy="4430538"/>
          </a:xfrm>
        </p:grpSpPr>
        <p:sp>
          <p:nvSpPr>
            <p:cNvPr id="513" name="Google Shape;513;p26"/>
            <p:cNvSpPr/>
            <p:nvPr/>
          </p:nvSpPr>
          <p:spPr>
            <a:xfrm>
              <a:off x="1517193" y="1902"/>
              <a:ext cx="4179753" cy="2879850"/>
            </a:xfrm>
            <a:prstGeom prst="roundRect">
              <a:avLst>
                <a:gd fmla="val 16667" name="adj"/>
              </a:avLst>
            </a:prstGeom>
            <a:blipFill rotWithShape="1">
              <a:blip r:embed="rId3">
                <a:alphaModFix/>
              </a:blip>
              <a:stretch>
                <a:fillRect b="-18999" l="0" r="0" t="-18999"/>
              </a:stretch>
            </a:blipFill>
            <a:ln cap="flat" cmpd="sng" w="12700">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6"/>
            <p:cNvSpPr/>
            <p:nvPr/>
          </p:nvSpPr>
          <p:spPr>
            <a:xfrm>
              <a:off x="1517193" y="2881752"/>
              <a:ext cx="4179753" cy="155068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6"/>
            <p:cNvSpPr txBox="1"/>
            <p:nvPr/>
          </p:nvSpPr>
          <p:spPr>
            <a:xfrm>
              <a:off x="1517193" y="2881752"/>
              <a:ext cx="4179753" cy="1550688"/>
            </a:xfrm>
            <a:prstGeom prst="rect">
              <a:avLst/>
            </a:prstGeom>
            <a:noFill/>
            <a:ln>
              <a:noFill/>
            </a:ln>
          </p:spPr>
          <p:txBody>
            <a:bodyPr anchorCtr="0" anchor="t" bIns="0" lIns="199125" spcFirstLastPara="1" rIns="199125" wrap="square" tIns="199125">
              <a:noAutofit/>
            </a:bodyPr>
            <a:lstStyle/>
            <a:p>
              <a:pPr indent="0" lvl="0" marL="0" marR="0" rtl="0" algn="l">
                <a:lnSpc>
                  <a:spcPct val="90000"/>
                </a:lnSpc>
                <a:spcBef>
                  <a:spcPts val="0"/>
                </a:spcBef>
                <a:spcAft>
                  <a:spcPts val="0"/>
                </a:spcAft>
                <a:buClr>
                  <a:schemeClr val="dk1"/>
                </a:buClr>
                <a:buSzPts val="2800"/>
                <a:buFont typeface="Source Sans Pro"/>
                <a:buNone/>
              </a:pPr>
              <a:r>
                <a:rPr lang="en-US" sz="2800">
                  <a:solidFill>
                    <a:schemeClr val="dk1"/>
                  </a:solidFill>
                  <a:latin typeface="Source Sans Pro"/>
                  <a:ea typeface="Source Sans Pro"/>
                  <a:cs typeface="Source Sans Pro"/>
                  <a:sym typeface="Source Sans Pro"/>
                </a:rPr>
                <a:t>Bubble chart </a:t>
              </a:r>
              <a:endParaRPr/>
            </a:p>
            <a:p>
              <a:pPr indent="-228600" lvl="1" marL="228600" marR="0" rtl="0" algn="l">
                <a:lnSpc>
                  <a:spcPct val="90000"/>
                </a:lnSpc>
                <a:spcBef>
                  <a:spcPts val="980"/>
                </a:spcBef>
                <a:spcAft>
                  <a:spcPts val="0"/>
                </a:spcAft>
                <a:buClr>
                  <a:schemeClr val="dk1"/>
                </a:buClr>
                <a:buSzPts val="2200"/>
                <a:buFont typeface="Source Sans Pro"/>
                <a:buChar char="•"/>
              </a:pPr>
              <a:r>
                <a:rPr b="0" i="0" lang="en-US" sz="2200" u="none" cap="none" strike="noStrike">
                  <a:solidFill>
                    <a:schemeClr val="dk1"/>
                  </a:solidFill>
                  <a:latin typeface="Source Sans Pro"/>
                  <a:ea typeface="Source Sans Pro"/>
                  <a:cs typeface="Source Sans Pro"/>
                  <a:sym typeface="Source Sans Pro"/>
                </a:rPr>
                <a:t>3 or more categories/variables </a:t>
              </a:r>
              <a:endParaRPr/>
            </a:p>
            <a:p>
              <a:pPr indent="-228600" lvl="1" marL="228600" marR="0" rtl="0" algn="l">
                <a:lnSpc>
                  <a:spcPct val="90000"/>
                </a:lnSpc>
                <a:spcBef>
                  <a:spcPts val="330"/>
                </a:spcBef>
                <a:spcAft>
                  <a:spcPts val="0"/>
                </a:spcAft>
                <a:buClr>
                  <a:schemeClr val="dk1"/>
                </a:buClr>
                <a:buSzPts val="2200"/>
                <a:buFont typeface="Source Sans Pro"/>
                <a:buChar char="•"/>
              </a:pPr>
              <a:r>
                <a:rPr b="0" i="0" lang="en-US" sz="2200" u="none" cap="none" strike="noStrike">
                  <a:solidFill>
                    <a:schemeClr val="dk1"/>
                  </a:solidFill>
                  <a:latin typeface="Source Sans Pro"/>
                  <a:ea typeface="Source Sans Pro"/>
                  <a:cs typeface="Source Sans Pro"/>
                  <a:sym typeface="Source Sans Pro"/>
                </a:rPr>
                <a:t>1 or 2 measure(s)</a:t>
              </a:r>
              <a:endParaRPr/>
            </a:p>
          </p:txBody>
        </p:sp>
        <p:sp>
          <p:nvSpPr>
            <p:cNvPr id="516" name="Google Shape;516;p26"/>
            <p:cNvSpPr/>
            <p:nvPr/>
          </p:nvSpPr>
          <p:spPr>
            <a:xfrm>
              <a:off x="6115097" y="1902"/>
              <a:ext cx="4179753" cy="2879850"/>
            </a:xfrm>
            <a:prstGeom prst="roundRect">
              <a:avLst>
                <a:gd fmla="val 16667" name="adj"/>
              </a:avLst>
            </a:prstGeom>
            <a:blipFill rotWithShape="1">
              <a:blip r:embed="rId4">
                <a:alphaModFix/>
              </a:blip>
              <a:stretch>
                <a:fillRect b="-16998" l="0" r="0" t="-16997"/>
              </a:stretch>
            </a:blipFill>
            <a:ln cap="flat" cmpd="sng" w="12700">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6"/>
            <p:cNvSpPr/>
            <p:nvPr/>
          </p:nvSpPr>
          <p:spPr>
            <a:xfrm>
              <a:off x="6115097" y="2881752"/>
              <a:ext cx="4179753" cy="155068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6"/>
            <p:cNvSpPr txBox="1"/>
            <p:nvPr/>
          </p:nvSpPr>
          <p:spPr>
            <a:xfrm>
              <a:off x="6115097" y="2881752"/>
              <a:ext cx="4179753" cy="1550688"/>
            </a:xfrm>
            <a:prstGeom prst="rect">
              <a:avLst/>
            </a:prstGeom>
            <a:noFill/>
            <a:ln>
              <a:noFill/>
            </a:ln>
          </p:spPr>
          <p:txBody>
            <a:bodyPr anchorCtr="0" anchor="t" bIns="0" lIns="199125" spcFirstLastPara="1" rIns="199125" wrap="square" tIns="199125">
              <a:noAutofit/>
            </a:bodyPr>
            <a:lstStyle/>
            <a:p>
              <a:pPr indent="0" lvl="0" marL="0" marR="0" rtl="0" algn="l">
                <a:lnSpc>
                  <a:spcPct val="90000"/>
                </a:lnSpc>
                <a:spcBef>
                  <a:spcPts val="0"/>
                </a:spcBef>
                <a:spcAft>
                  <a:spcPts val="0"/>
                </a:spcAft>
                <a:buClr>
                  <a:schemeClr val="dk1"/>
                </a:buClr>
                <a:buSzPts val="2800"/>
                <a:buFont typeface="Source Sans Pro"/>
                <a:buNone/>
              </a:pPr>
              <a:r>
                <a:rPr lang="en-US" sz="2800">
                  <a:solidFill>
                    <a:schemeClr val="dk1"/>
                  </a:solidFill>
                  <a:latin typeface="Source Sans Pro"/>
                  <a:ea typeface="Source Sans Pro"/>
                  <a:cs typeface="Source Sans Pro"/>
                  <a:sym typeface="Source Sans Pro"/>
                </a:rPr>
                <a:t>Scatter Plot </a:t>
              </a:r>
              <a:endParaRPr/>
            </a:p>
            <a:p>
              <a:pPr indent="-228600" lvl="1" marL="228600" marR="0" rtl="0" algn="l">
                <a:lnSpc>
                  <a:spcPct val="90000"/>
                </a:lnSpc>
                <a:spcBef>
                  <a:spcPts val="980"/>
                </a:spcBef>
                <a:spcAft>
                  <a:spcPts val="0"/>
                </a:spcAft>
                <a:buClr>
                  <a:schemeClr val="dk1"/>
                </a:buClr>
                <a:buSzPts val="2200"/>
                <a:buFont typeface="Source Sans Pro"/>
                <a:buChar char="•"/>
              </a:pPr>
              <a:r>
                <a:rPr b="0" i="0" lang="en-US" sz="2200" u="none" cap="none" strike="noStrike">
                  <a:solidFill>
                    <a:schemeClr val="dk1"/>
                  </a:solidFill>
                  <a:latin typeface="Source Sans Pro"/>
                  <a:ea typeface="Source Sans Pro"/>
                  <a:cs typeface="Source Sans Pro"/>
                  <a:sym typeface="Source Sans Pro"/>
                </a:rPr>
                <a:t>0 to more categories/variables</a:t>
              </a:r>
              <a:endParaRPr/>
            </a:p>
            <a:p>
              <a:pPr indent="-228600" lvl="1" marL="228600" marR="0" rtl="0" algn="l">
                <a:lnSpc>
                  <a:spcPct val="90000"/>
                </a:lnSpc>
                <a:spcBef>
                  <a:spcPts val="330"/>
                </a:spcBef>
                <a:spcAft>
                  <a:spcPts val="0"/>
                </a:spcAft>
                <a:buClr>
                  <a:schemeClr val="dk1"/>
                </a:buClr>
                <a:buSzPts val="2200"/>
                <a:buFont typeface="Source Sans Pro"/>
                <a:buChar char="•"/>
              </a:pPr>
              <a:r>
                <a:rPr b="0" i="0" lang="en-US" sz="2200" u="none" cap="none" strike="noStrike">
                  <a:solidFill>
                    <a:schemeClr val="dk1"/>
                  </a:solidFill>
                  <a:latin typeface="Source Sans Pro"/>
                  <a:ea typeface="Source Sans Pro"/>
                  <a:cs typeface="Source Sans Pro"/>
                  <a:sym typeface="Source Sans Pro"/>
                </a:rPr>
                <a:t>2 to 4 measures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27"/>
          <p:cNvSpPr txBox="1"/>
          <p:nvPr>
            <p:ph type="title"/>
          </p:nvPr>
        </p:nvSpPr>
        <p:spPr>
          <a:xfrm>
            <a:off x="680572" y="872825"/>
            <a:ext cx="11125492" cy="72176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Source Sans Pro"/>
              <a:buNone/>
            </a:pPr>
            <a:r>
              <a:rPr b="1" lang="en-US" sz="4000"/>
              <a:t>Scatter Plot</a:t>
            </a:r>
            <a:r>
              <a:rPr lang="en-US" sz="4000"/>
              <a:t> - </a:t>
            </a:r>
            <a:r>
              <a:rPr lang="en-US" sz="2700"/>
              <a:t>used to investigate the relationship between different variables</a:t>
            </a:r>
            <a:r>
              <a:rPr b="1" lang="en-US" sz="4400"/>
              <a:t> </a:t>
            </a:r>
            <a:br>
              <a:rPr lang="en-US" sz="4400"/>
            </a:br>
            <a:endParaRPr b="1" sz="4000"/>
          </a:p>
        </p:txBody>
      </p:sp>
      <p:sp>
        <p:nvSpPr>
          <p:cNvPr id="525" name="Google Shape;525;p27"/>
          <p:cNvSpPr txBox="1"/>
          <p:nvPr>
            <p:ph idx="1" type="body"/>
          </p:nvPr>
        </p:nvSpPr>
        <p:spPr>
          <a:xfrm>
            <a:off x="199323" y="1389311"/>
            <a:ext cx="6004703" cy="5242319"/>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200"/>
              <a:buChar char="•"/>
            </a:pPr>
            <a:r>
              <a:rPr lang="en-US" sz="2200"/>
              <a:t>Showing if one variable is a good predictor of another</a:t>
            </a:r>
            <a:endParaRPr/>
          </a:p>
          <a:p>
            <a:pPr indent="-228600" lvl="0" marL="228600" rtl="0" algn="l">
              <a:lnSpc>
                <a:spcPct val="90000"/>
              </a:lnSpc>
              <a:spcBef>
                <a:spcPts val="1000"/>
              </a:spcBef>
              <a:spcAft>
                <a:spcPts val="0"/>
              </a:spcAft>
              <a:buClr>
                <a:schemeClr val="dk1"/>
              </a:buClr>
              <a:buSzPts val="2200"/>
              <a:buChar char="•"/>
            </a:pPr>
            <a:r>
              <a:rPr lang="en-US" sz="2200"/>
              <a:t>Lots of distinct data points on a single chart</a:t>
            </a:r>
            <a:endParaRPr/>
          </a:p>
          <a:p>
            <a:pPr indent="-228600" lvl="0" marL="228600" rtl="0" algn="l">
              <a:lnSpc>
                <a:spcPct val="90000"/>
              </a:lnSpc>
              <a:spcBef>
                <a:spcPts val="1000"/>
              </a:spcBef>
              <a:spcAft>
                <a:spcPts val="0"/>
              </a:spcAft>
              <a:buClr>
                <a:schemeClr val="dk1"/>
              </a:buClr>
              <a:buSzPts val="2200"/>
              <a:buChar char="•"/>
            </a:pPr>
            <a:r>
              <a:rPr lang="en-US" sz="2200"/>
              <a:t>Great to identify outliers too </a:t>
            </a:r>
            <a:endParaRPr/>
          </a:p>
          <a:p>
            <a:pPr indent="0" lvl="0" marL="0" rtl="0" algn="l">
              <a:lnSpc>
                <a:spcPct val="90000"/>
              </a:lnSpc>
              <a:spcBef>
                <a:spcPts val="1000"/>
              </a:spcBef>
              <a:spcAft>
                <a:spcPts val="0"/>
              </a:spcAft>
              <a:buClr>
                <a:schemeClr val="dk1"/>
              </a:buClr>
              <a:buSzPts val="2200"/>
              <a:buNone/>
            </a:pPr>
            <a:r>
              <a:t/>
            </a:r>
            <a:endParaRPr sz="2200"/>
          </a:p>
          <a:p>
            <a:pPr indent="0" lvl="0" marL="0" rtl="0" algn="l">
              <a:lnSpc>
                <a:spcPct val="90000"/>
              </a:lnSpc>
              <a:spcBef>
                <a:spcPts val="1000"/>
              </a:spcBef>
              <a:spcAft>
                <a:spcPts val="0"/>
              </a:spcAft>
              <a:buClr>
                <a:schemeClr val="dk1"/>
              </a:buClr>
              <a:buSzPts val="2200"/>
              <a:buNone/>
            </a:pPr>
            <a:r>
              <a:rPr b="1" lang="en-US" sz="2200"/>
              <a:t>The scatter plot shows the count of items sold and how much profit was made </a:t>
            </a:r>
            <a:endParaRPr/>
          </a:p>
          <a:p>
            <a:pPr indent="-228600" lvl="0" marL="228600" rtl="0" algn="l">
              <a:lnSpc>
                <a:spcPct val="90000"/>
              </a:lnSpc>
              <a:spcBef>
                <a:spcPts val="1000"/>
              </a:spcBef>
              <a:spcAft>
                <a:spcPts val="0"/>
              </a:spcAft>
              <a:buClr>
                <a:schemeClr val="dk1"/>
              </a:buClr>
              <a:buSzPts val="2200"/>
              <a:buChar char="•"/>
            </a:pPr>
            <a:r>
              <a:rPr lang="en-US" sz="2200"/>
              <a:t>Color displays different categories </a:t>
            </a:r>
            <a:endParaRPr/>
          </a:p>
          <a:p>
            <a:pPr indent="-228600" lvl="0" marL="228600" rtl="0" algn="l">
              <a:lnSpc>
                <a:spcPct val="90000"/>
              </a:lnSpc>
              <a:spcBef>
                <a:spcPts val="1000"/>
              </a:spcBef>
              <a:spcAft>
                <a:spcPts val="0"/>
              </a:spcAft>
              <a:buClr>
                <a:schemeClr val="dk1"/>
              </a:buClr>
              <a:buSzPts val="2200"/>
              <a:buChar char="•"/>
            </a:pPr>
            <a:r>
              <a:rPr lang="en-US" sz="2200"/>
              <a:t>Each point represents the brand of the product being sold </a:t>
            </a:r>
            <a:endParaRPr/>
          </a:p>
          <a:p>
            <a:pPr indent="-228600" lvl="0" marL="228600" rtl="0" algn="l">
              <a:lnSpc>
                <a:spcPct val="90000"/>
              </a:lnSpc>
              <a:spcBef>
                <a:spcPts val="1000"/>
              </a:spcBef>
              <a:spcAft>
                <a:spcPts val="0"/>
              </a:spcAft>
              <a:buClr>
                <a:schemeClr val="dk1"/>
              </a:buClr>
              <a:buSzPts val="2200"/>
              <a:buChar char="•"/>
            </a:pPr>
            <a:r>
              <a:rPr lang="en-US" sz="2200"/>
              <a:t>You can tell which technology brand is most profitable  and not</a:t>
            </a:r>
            <a:endParaRPr/>
          </a:p>
          <a:p>
            <a:pPr indent="-228600" lvl="1" marL="685800" rtl="0" algn="l">
              <a:lnSpc>
                <a:spcPct val="90000"/>
              </a:lnSpc>
              <a:spcBef>
                <a:spcPts val="500"/>
              </a:spcBef>
              <a:spcAft>
                <a:spcPts val="0"/>
              </a:spcAft>
              <a:buClr>
                <a:schemeClr val="dk1"/>
              </a:buClr>
              <a:buSzPts val="2000"/>
              <a:buChar char="•"/>
            </a:pPr>
            <a:r>
              <a:rPr lang="en-US" sz="2000"/>
              <a:t>Lower count higher $</a:t>
            </a:r>
            <a:endParaRPr/>
          </a:p>
          <a:p>
            <a:pPr indent="-228600" lvl="1" marL="685800" rtl="0" algn="l">
              <a:lnSpc>
                <a:spcPct val="90000"/>
              </a:lnSpc>
              <a:spcBef>
                <a:spcPts val="500"/>
              </a:spcBef>
              <a:spcAft>
                <a:spcPts val="0"/>
              </a:spcAft>
              <a:buClr>
                <a:schemeClr val="dk1"/>
              </a:buClr>
              <a:buSzPts val="2000"/>
              <a:buChar char="•"/>
            </a:pPr>
            <a:r>
              <a:rPr lang="en-US" sz="2000"/>
              <a:t>Higher count and less $</a:t>
            </a:r>
            <a:endParaRPr/>
          </a:p>
        </p:txBody>
      </p:sp>
      <p:pic>
        <p:nvPicPr>
          <p:cNvPr id="526" name="Google Shape;526;p27"/>
          <p:cNvPicPr preferRelativeResize="0"/>
          <p:nvPr/>
        </p:nvPicPr>
        <p:blipFill rotWithShape="1">
          <a:blip r:embed="rId3">
            <a:alphaModFix/>
          </a:blip>
          <a:srcRect b="0" l="0" r="0" t="0"/>
          <a:stretch/>
        </p:blipFill>
        <p:spPr>
          <a:xfrm>
            <a:off x="6251510" y="1389311"/>
            <a:ext cx="5741167" cy="5242319"/>
          </a:xfrm>
          <a:prstGeom prst="rect">
            <a:avLst/>
          </a:prstGeom>
          <a:noFill/>
          <a:ln cap="flat" cmpd="sng" w="9525">
            <a:solidFill>
              <a:schemeClr val="dk1"/>
            </a:solidFill>
            <a:prstDash val="solid"/>
            <a:round/>
            <a:headEnd len="sm" w="sm" type="none"/>
            <a:tailEnd len="sm" w="sm" type="none"/>
          </a:ln>
        </p:spPr>
      </p:pic>
      <p:pic>
        <p:nvPicPr>
          <p:cNvPr descr="Graphical user interface, text&#10;&#10;Description automatically generated" id="527" name="Google Shape;527;p27"/>
          <p:cNvPicPr preferRelativeResize="0"/>
          <p:nvPr/>
        </p:nvPicPr>
        <p:blipFill rotWithShape="1">
          <a:blip r:embed="rId4">
            <a:alphaModFix/>
          </a:blip>
          <a:srcRect b="0" l="0" r="0" t="0"/>
          <a:stretch/>
        </p:blipFill>
        <p:spPr>
          <a:xfrm>
            <a:off x="10243964" y="1389311"/>
            <a:ext cx="1562100" cy="1117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28"/>
          <p:cNvSpPr txBox="1"/>
          <p:nvPr>
            <p:ph type="title"/>
          </p:nvPr>
        </p:nvSpPr>
        <p:spPr>
          <a:xfrm>
            <a:off x="641280" y="872825"/>
            <a:ext cx="11125492" cy="72176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Source Sans Pro"/>
              <a:buNone/>
            </a:pPr>
            <a:r>
              <a:rPr b="1" lang="en-US" sz="4000"/>
              <a:t>Bubble Chart</a:t>
            </a:r>
            <a:r>
              <a:rPr lang="en-US" sz="4000"/>
              <a:t> - </a:t>
            </a:r>
            <a:r>
              <a:rPr lang="en-US" sz="2400"/>
              <a:t>  </a:t>
            </a:r>
            <a:r>
              <a:rPr lang="en-US" sz="2800"/>
              <a:t>shows the relationship between three or more measures </a:t>
            </a:r>
            <a:br>
              <a:rPr lang="en-US" sz="4400"/>
            </a:br>
            <a:endParaRPr b="1" sz="4000"/>
          </a:p>
        </p:txBody>
      </p:sp>
      <p:sp>
        <p:nvSpPr>
          <p:cNvPr id="534" name="Google Shape;534;p28"/>
          <p:cNvSpPr txBox="1"/>
          <p:nvPr>
            <p:ph idx="1" type="body"/>
          </p:nvPr>
        </p:nvSpPr>
        <p:spPr>
          <a:xfrm>
            <a:off x="199323" y="1389311"/>
            <a:ext cx="6004703" cy="490816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200"/>
              <a:buChar char="•"/>
            </a:pPr>
            <a:r>
              <a:rPr lang="en-US" sz="2200"/>
              <a:t>Showing if one variable is a good predictor of another</a:t>
            </a:r>
            <a:endParaRPr/>
          </a:p>
          <a:p>
            <a:pPr indent="-228600" lvl="0" marL="228600" rtl="0" algn="l">
              <a:lnSpc>
                <a:spcPct val="90000"/>
              </a:lnSpc>
              <a:spcBef>
                <a:spcPts val="1000"/>
              </a:spcBef>
              <a:spcAft>
                <a:spcPts val="0"/>
              </a:spcAft>
              <a:buClr>
                <a:schemeClr val="dk1"/>
              </a:buClr>
              <a:buSzPts val="2200"/>
              <a:buChar char="•"/>
            </a:pPr>
            <a:r>
              <a:rPr lang="en-US" sz="2200"/>
              <a:t>Lots of distinct data points on a single chart</a:t>
            </a:r>
            <a:endParaRPr/>
          </a:p>
          <a:p>
            <a:pPr indent="-228600" lvl="0" marL="228600" rtl="0" algn="l">
              <a:lnSpc>
                <a:spcPct val="90000"/>
              </a:lnSpc>
              <a:spcBef>
                <a:spcPts val="1000"/>
              </a:spcBef>
              <a:spcAft>
                <a:spcPts val="0"/>
              </a:spcAft>
              <a:buClr>
                <a:schemeClr val="dk1"/>
              </a:buClr>
              <a:buSzPts val="2200"/>
              <a:buChar char="•"/>
            </a:pPr>
            <a:r>
              <a:rPr lang="en-US" sz="2200"/>
              <a:t>Great to identify outliers too </a:t>
            </a:r>
            <a:endParaRPr/>
          </a:p>
          <a:p>
            <a:pPr indent="0" lvl="0" marL="0" rtl="0" algn="l">
              <a:lnSpc>
                <a:spcPct val="90000"/>
              </a:lnSpc>
              <a:spcBef>
                <a:spcPts val="1000"/>
              </a:spcBef>
              <a:spcAft>
                <a:spcPts val="0"/>
              </a:spcAft>
              <a:buClr>
                <a:schemeClr val="dk1"/>
              </a:buClr>
              <a:buSzPts val="2200"/>
              <a:buNone/>
            </a:pPr>
            <a:r>
              <a:t/>
            </a:r>
            <a:endParaRPr sz="2200"/>
          </a:p>
          <a:p>
            <a:pPr indent="0" lvl="0" marL="0" rtl="0" algn="l">
              <a:lnSpc>
                <a:spcPct val="90000"/>
              </a:lnSpc>
              <a:spcBef>
                <a:spcPts val="1000"/>
              </a:spcBef>
              <a:spcAft>
                <a:spcPts val="0"/>
              </a:spcAft>
              <a:buClr>
                <a:schemeClr val="dk1"/>
              </a:buClr>
              <a:buSzPts val="2200"/>
              <a:buNone/>
            </a:pPr>
            <a:r>
              <a:rPr b="1" lang="en-US" sz="2200"/>
              <a:t>The bubble chart shows the items sales by size </a:t>
            </a:r>
            <a:endParaRPr/>
          </a:p>
          <a:p>
            <a:pPr indent="-228600" lvl="0" marL="228600" rtl="0" algn="l">
              <a:lnSpc>
                <a:spcPct val="90000"/>
              </a:lnSpc>
              <a:spcBef>
                <a:spcPts val="1000"/>
              </a:spcBef>
              <a:spcAft>
                <a:spcPts val="0"/>
              </a:spcAft>
              <a:buClr>
                <a:schemeClr val="dk1"/>
              </a:buClr>
              <a:buSzPts val="2200"/>
              <a:buChar char="•"/>
            </a:pPr>
            <a:r>
              <a:rPr lang="en-US" sz="2200"/>
              <a:t>Color displays different categories </a:t>
            </a:r>
            <a:endParaRPr/>
          </a:p>
          <a:p>
            <a:pPr indent="-228600" lvl="1" marL="685800" rtl="0" algn="l">
              <a:lnSpc>
                <a:spcPct val="90000"/>
              </a:lnSpc>
              <a:spcBef>
                <a:spcPts val="500"/>
              </a:spcBef>
              <a:spcAft>
                <a:spcPts val="0"/>
              </a:spcAft>
              <a:buClr>
                <a:schemeClr val="dk1"/>
              </a:buClr>
              <a:buSzPts val="1800"/>
              <a:buChar char="•"/>
            </a:pPr>
            <a:r>
              <a:rPr lang="en-US" sz="1800"/>
              <a:t>Office supplies sold the most, but sales weren’t as strong the other categories per item </a:t>
            </a:r>
            <a:endParaRPr/>
          </a:p>
          <a:p>
            <a:pPr indent="-228600" lvl="0" marL="228600" rtl="0" algn="l">
              <a:lnSpc>
                <a:spcPct val="90000"/>
              </a:lnSpc>
              <a:spcBef>
                <a:spcPts val="1000"/>
              </a:spcBef>
              <a:spcAft>
                <a:spcPts val="0"/>
              </a:spcAft>
              <a:buClr>
                <a:schemeClr val="dk1"/>
              </a:buClr>
              <a:buSzPts val="2200"/>
              <a:buChar char="•"/>
            </a:pPr>
            <a:r>
              <a:rPr lang="en-US" sz="2200"/>
              <a:t>The bigger the bubble the more profit the item brought </a:t>
            </a:r>
            <a:endParaRPr/>
          </a:p>
        </p:txBody>
      </p:sp>
      <p:pic>
        <p:nvPicPr>
          <p:cNvPr id="535" name="Google Shape;535;p28"/>
          <p:cNvPicPr preferRelativeResize="0"/>
          <p:nvPr/>
        </p:nvPicPr>
        <p:blipFill rotWithShape="1">
          <a:blip r:embed="rId3">
            <a:alphaModFix/>
          </a:blip>
          <a:srcRect b="0" l="0" r="0" t="0"/>
          <a:stretch/>
        </p:blipFill>
        <p:spPr>
          <a:xfrm>
            <a:off x="6330136" y="1206794"/>
            <a:ext cx="5768559" cy="5625927"/>
          </a:xfrm>
          <a:prstGeom prst="rect">
            <a:avLst/>
          </a:prstGeom>
          <a:noFill/>
          <a:ln cap="flat" cmpd="sng" w="9525">
            <a:solidFill>
              <a:schemeClr val="dk1"/>
            </a:solidFill>
            <a:prstDash val="solid"/>
            <a:round/>
            <a:headEnd len="sm" w="sm" type="none"/>
            <a:tailEnd len="sm" w="sm" type="none"/>
          </a:ln>
        </p:spPr>
      </p:pic>
      <p:pic>
        <p:nvPicPr>
          <p:cNvPr descr="Graphical user interface, text&#10;&#10;Description automatically generated" id="536" name="Google Shape;536;p28"/>
          <p:cNvPicPr preferRelativeResize="0"/>
          <p:nvPr/>
        </p:nvPicPr>
        <p:blipFill rotWithShape="1">
          <a:blip r:embed="rId4">
            <a:alphaModFix/>
          </a:blip>
          <a:srcRect b="0" l="0" r="0" t="0"/>
          <a:stretch/>
        </p:blipFill>
        <p:spPr>
          <a:xfrm>
            <a:off x="10629555" y="1311576"/>
            <a:ext cx="1417133" cy="101388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29"/>
          <p:cNvSpPr txBox="1"/>
          <p:nvPr>
            <p:ph type="title"/>
          </p:nvPr>
        </p:nvSpPr>
        <p:spPr>
          <a:xfrm>
            <a:off x="838200" y="187036"/>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Source Sans Pro"/>
              <a:buNone/>
            </a:pPr>
            <a:r>
              <a:rPr b="1" lang="en-US" sz="3000"/>
              <a:t>Chart Types – Distribution  </a:t>
            </a:r>
            <a:endParaRPr/>
          </a:p>
        </p:txBody>
      </p:sp>
      <p:grpSp>
        <p:nvGrpSpPr>
          <p:cNvPr id="543" name="Google Shape;543;p29"/>
          <p:cNvGrpSpPr/>
          <p:nvPr/>
        </p:nvGrpSpPr>
        <p:grpSpPr>
          <a:xfrm>
            <a:off x="1791920" y="1514044"/>
            <a:ext cx="8608159" cy="4344983"/>
            <a:chOff x="1601942" y="1445"/>
            <a:chExt cx="8608159" cy="4344983"/>
          </a:xfrm>
        </p:grpSpPr>
        <p:sp>
          <p:nvSpPr>
            <p:cNvPr id="544" name="Google Shape;544;p29"/>
            <p:cNvSpPr/>
            <p:nvPr/>
          </p:nvSpPr>
          <p:spPr>
            <a:xfrm>
              <a:off x="1601942" y="1445"/>
              <a:ext cx="4099041" cy="2824239"/>
            </a:xfrm>
            <a:prstGeom prst="roundRect">
              <a:avLst>
                <a:gd fmla="val 16667" name="adj"/>
              </a:avLst>
            </a:prstGeom>
            <a:blipFill rotWithShape="1">
              <a:blip r:embed="rId3">
                <a:alphaModFix/>
              </a:blip>
              <a:stretch>
                <a:fillRect b="0" l="0" r="0" t="0"/>
              </a:stretch>
            </a:blipFill>
            <a:ln cap="flat" cmpd="sng" w="12700">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9"/>
            <p:cNvSpPr/>
            <p:nvPr/>
          </p:nvSpPr>
          <p:spPr>
            <a:xfrm>
              <a:off x="1601942" y="2825684"/>
              <a:ext cx="4099041" cy="152074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9"/>
            <p:cNvSpPr txBox="1"/>
            <p:nvPr/>
          </p:nvSpPr>
          <p:spPr>
            <a:xfrm>
              <a:off x="1601942" y="2825684"/>
              <a:ext cx="4099041" cy="1520744"/>
            </a:xfrm>
            <a:prstGeom prst="rect">
              <a:avLst/>
            </a:prstGeom>
            <a:noFill/>
            <a:ln>
              <a:noFill/>
            </a:ln>
          </p:spPr>
          <p:txBody>
            <a:bodyPr anchorCtr="0" anchor="t" bIns="0" lIns="192000" spcFirstLastPara="1" rIns="192000" wrap="square" tIns="192000">
              <a:noAutofit/>
            </a:bodyPr>
            <a:lstStyle/>
            <a:p>
              <a:pPr indent="0" lvl="0" marL="0" marR="0" rtl="0" algn="l">
                <a:lnSpc>
                  <a:spcPct val="90000"/>
                </a:lnSpc>
                <a:spcBef>
                  <a:spcPts val="0"/>
                </a:spcBef>
                <a:spcAft>
                  <a:spcPts val="0"/>
                </a:spcAft>
                <a:buClr>
                  <a:schemeClr val="dk1"/>
                </a:buClr>
                <a:buSzPts val="2700"/>
                <a:buFont typeface="Source Sans Pro"/>
                <a:buNone/>
              </a:pPr>
              <a:r>
                <a:rPr lang="en-US" sz="2700">
                  <a:solidFill>
                    <a:schemeClr val="dk1"/>
                  </a:solidFill>
                  <a:latin typeface="Source Sans Pro"/>
                  <a:ea typeface="Source Sans Pro"/>
                  <a:cs typeface="Source Sans Pro"/>
                  <a:sym typeface="Source Sans Pro"/>
                </a:rPr>
                <a:t>Histogram Chart </a:t>
              </a:r>
              <a:endParaRPr/>
            </a:p>
            <a:p>
              <a:pPr indent="-228600" lvl="1" marL="228600" marR="0" rtl="0" algn="l">
                <a:lnSpc>
                  <a:spcPct val="90000"/>
                </a:lnSpc>
                <a:spcBef>
                  <a:spcPts val="945"/>
                </a:spcBef>
                <a:spcAft>
                  <a:spcPts val="0"/>
                </a:spcAft>
                <a:buClr>
                  <a:schemeClr val="dk1"/>
                </a:buClr>
                <a:buSzPts val="2100"/>
                <a:buFont typeface="Source Sans Pro"/>
                <a:buChar char="•"/>
              </a:pPr>
              <a:r>
                <a:rPr b="0" i="0" lang="en-US" sz="2100" u="none" cap="none" strike="noStrike">
                  <a:solidFill>
                    <a:schemeClr val="dk1"/>
                  </a:solidFill>
                  <a:latin typeface="Source Sans Pro"/>
                  <a:ea typeface="Source Sans Pro"/>
                  <a:cs typeface="Source Sans Pro"/>
                  <a:sym typeface="Source Sans Pro"/>
                </a:rPr>
                <a:t>1 Measure</a:t>
              </a:r>
              <a:endParaRPr/>
            </a:p>
            <a:p>
              <a:pPr indent="-228600" lvl="1" marL="228600" marR="0" rtl="0" algn="l">
                <a:lnSpc>
                  <a:spcPct val="90000"/>
                </a:lnSpc>
                <a:spcBef>
                  <a:spcPts val="315"/>
                </a:spcBef>
                <a:spcAft>
                  <a:spcPts val="0"/>
                </a:spcAft>
                <a:buClr>
                  <a:schemeClr val="dk1"/>
                </a:buClr>
                <a:buSzPts val="2100"/>
                <a:buFont typeface="Source Sans Pro"/>
                <a:buChar char="•"/>
              </a:pPr>
              <a:r>
                <a:rPr b="0" i="0" lang="en-US" sz="2100" u="none" cap="none" strike="noStrike">
                  <a:solidFill>
                    <a:schemeClr val="dk1"/>
                  </a:solidFill>
                  <a:latin typeface="Source Sans Pro"/>
                  <a:ea typeface="Source Sans Pro"/>
                  <a:cs typeface="Source Sans Pro"/>
                  <a:sym typeface="Source Sans Pro"/>
                </a:rPr>
                <a:t>Bins/grouping  </a:t>
              </a:r>
              <a:endParaRPr/>
            </a:p>
          </p:txBody>
        </p:sp>
        <p:sp>
          <p:nvSpPr>
            <p:cNvPr id="547" name="Google Shape;547;p29"/>
            <p:cNvSpPr/>
            <p:nvPr/>
          </p:nvSpPr>
          <p:spPr>
            <a:xfrm>
              <a:off x="6111060" y="1445"/>
              <a:ext cx="4099041" cy="2824239"/>
            </a:xfrm>
            <a:prstGeom prst="roundRect">
              <a:avLst>
                <a:gd fmla="val 16667" name="adj"/>
              </a:avLst>
            </a:prstGeom>
            <a:blipFill rotWithShape="1">
              <a:blip r:embed="rId4">
                <a:alphaModFix/>
              </a:blip>
              <a:stretch>
                <a:fillRect b="0" l="-9999" r="-9999" t="0"/>
              </a:stretch>
            </a:blipFill>
            <a:ln cap="flat" cmpd="sng" w="12700">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9"/>
            <p:cNvSpPr/>
            <p:nvPr/>
          </p:nvSpPr>
          <p:spPr>
            <a:xfrm>
              <a:off x="6111060" y="2825684"/>
              <a:ext cx="4099041" cy="152074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9"/>
            <p:cNvSpPr txBox="1"/>
            <p:nvPr/>
          </p:nvSpPr>
          <p:spPr>
            <a:xfrm>
              <a:off x="6111060" y="2825684"/>
              <a:ext cx="4099041" cy="1520744"/>
            </a:xfrm>
            <a:prstGeom prst="rect">
              <a:avLst/>
            </a:prstGeom>
            <a:noFill/>
            <a:ln>
              <a:noFill/>
            </a:ln>
          </p:spPr>
          <p:txBody>
            <a:bodyPr anchorCtr="0" anchor="t" bIns="0" lIns="192000" spcFirstLastPara="1" rIns="192000" wrap="square" tIns="192000">
              <a:noAutofit/>
            </a:bodyPr>
            <a:lstStyle/>
            <a:p>
              <a:pPr indent="0" lvl="0" marL="0" marR="0" rtl="0" algn="l">
                <a:lnSpc>
                  <a:spcPct val="90000"/>
                </a:lnSpc>
                <a:spcBef>
                  <a:spcPts val="0"/>
                </a:spcBef>
                <a:spcAft>
                  <a:spcPts val="0"/>
                </a:spcAft>
                <a:buClr>
                  <a:schemeClr val="dk1"/>
                </a:buClr>
                <a:buSzPts val="2700"/>
                <a:buFont typeface="Source Sans Pro"/>
                <a:buNone/>
              </a:pPr>
              <a:r>
                <a:rPr lang="en-US" sz="2700">
                  <a:solidFill>
                    <a:schemeClr val="dk1"/>
                  </a:solidFill>
                  <a:latin typeface="Source Sans Pro"/>
                  <a:ea typeface="Source Sans Pro"/>
                  <a:cs typeface="Source Sans Pro"/>
                  <a:sym typeface="Source Sans Pro"/>
                </a:rPr>
                <a:t>Box and Whisker Chart </a:t>
              </a:r>
              <a:endParaRPr/>
            </a:p>
            <a:p>
              <a:pPr indent="-228600" lvl="1" marL="228600" marR="0" rtl="0" algn="l">
                <a:lnSpc>
                  <a:spcPct val="90000"/>
                </a:lnSpc>
                <a:spcBef>
                  <a:spcPts val="945"/>
                </a:spcBef>
                <a:spcAft>
                  <a:spcPts val="0"/>
                </a:spcAft>
                <a:buClr>
                  <a:schemeClr val="dk1"/>
                </a:buClr>
                <a:buSzPts val="2100"/>
                <a:buFont typeface="Source Sans Pro"/>
                <a:buChar char="•"/>
              </a:pPr>
              <a:r>
                <a:rPr b="0" i="0" lang="en-US" sz="2100" u="none" cap="none" strike="noStrike">
                  <a:solidFill>
                    <a:schemeClr val="dk1"/>
                  </a:solidFill>
                  <a:latin typeface="Source Sans Pro"/>
                  <a:ea typeface="Source Sans Pro"/>
                  <a:cs typeface="Source Sans Pro"/>
                  <a:sym typeface="Source Sans Pro"/>
                </a:rPr>
                <a:t>0 to more categories/variables</a:t>
              </a:r>
              <a:endParaRPr/>
            </a:p>
            <a:p>
              <a:pPr indent="-228600" lvl="1" marL="228600" marR="0" rtl="0" algn="l">
                <a:lnSpc>
                  <a:spcPct val="90000"/>
                </a:lnSpc>
                <a:spcBef>
                  <a:spcPts val="315"/>
                </a:spcBef>
                <a:spcAft>
                  <a:spcPts val="0"/>
                </a:spcAft>
                <a:buClr>
                  <a:schemeClr val="dk1"/>
                </a:buClr>
                <a:buSzPts val="2100"/>
                <a:buFont typeface="Source Sans Pro"/>
                <a:buChar char="•"/>
              </a:pPr>
              <a:r>
                <a:rPr b="0" i="0" lang="en-US" sz="2100" u="none" cap="none" strike="noStrike">
                  <a:solidFill>
                    <a:schemeClr val="dk1"/>
                  </a:solidFill>
                  <a:latin typeface="Source Sans Pro"/>
                  <a:ea typeface="Source Sans Pro"/>
                  <a:cs typeface="Source Sans Pro"/>
                  <a:sym typeface="Source Sans Pro"/>
                </a:rPr>
                <a:t>1 or more measure(s)</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
          <p:cNvSpPr txBox="1"/>
          <p:nvPr>
            <p:ph type="title"/>
          </p:nvPr>
        </p:nvSpPr>
        <p:spPr>
          <a:xfrm>
            <a:off x="838200" y="123826"/>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Source Sans Pro"/>
              <a:buNone/>
            </a:pPr>
            <a:r>
              <a:rPr b="1" lang="en-US" sz="4800"/>
              <a:t>Schedule </a:t>
            </a:r>
            <a:endParaRPr/>
          </a:p>
        </p:txBody>
      </p:sp>
      <p:sp>
        <p:nvSpPr>
          <p:cNvPr id="181" name="Google Shape;181;p3"/>
          <p:cNvSpPr txBox="1"/>
          <p:nvPr>
            <p:ph idx="1" type="body"/>
          </p:nvPr>
        </p:nvSpPr>
        <p:spPr>
          <a:xfrm>
            <a:off x="231166" y="1408726"/>
            <a:ext cx="5157787" cy="82391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None/>
            </a:pPr>
            <a:r>
              <a:rPr lang="en-US" sz="3200"/>
              <a:t>Tableau	</a:t>
            </a:r>
            <a:endParaRPr/>
          </a:p>
        </p:txBody>
      </p:sp>
      <p:sp>
        <p:nvSpPr>
          <p:cNvPr id="182" name="Google Shape;182;p3"/>
          <p:cNvSpPr txBox="1"/>
          <p:nvPr>
            <p:ph idx="2" type="body"/>
          </p:nvPr>
        </p:nvSpPr>
        <p:spPr>
          <a:xfrm>
            <a:off x="92074" y="2524126"/>
            <a:ext cx="6003926" cy="368458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Thu, 12/9/2021 – Chart Types </a:t>
            </a:r>
            <a:endParaRPr/>
          </a:p>
          <a:p>
            <a:pPr indent="-228600" lvl="0" marL="228600" rtl="0" algn="l">
              <a:lnSpc>
                <a:spcPct val="90000"/>
              </a:lnSpc>
              <a:spcBef>
                <a:spcPts val="1000"/>
              </a:spcBef>
              <a:spcAft>
                <a:spcPts val="0"/>
              </a:spcAft>
              <a:buClr>
                <a:schemeClr val="dk1"/>
              </a:buClr>
              <a:buSzPts val="2800"/>
              <a:buChar char="•"/>
            </a:pPr>
            <a:r>
              <a:rPr lang="en-US"/>
              <a:t>Sat, 12/11/2021 – Hands on Practice</a:t>
            </a:r>
            <a:endParaRPr/>
          </a:p>
          <a:p>
            <a:pPr indent="-228600" lvl="0" marL="228600" rtl="0" algn="l">
              <a:lnSpc>
                <a:spcPct val="90000"/>
              </a:lnSpc>
              <a:spcBef>
                <a:spcPts val="1000"/>
              </a:spcBef>
              <a:spcAft>
                <a:spcPts val="0"/>
              </a:spcAft>
              <a:buClr>
                <a:schemeClr val="dk1"/>
              </a:buClr>
              <a:buSzPts val="2800"/>
              <a:buChar char="•"/>
            </a:pPr>
            <a:r>
              <a:rPr lang="en-US"/>
              <a:t>Tue, 12/14/2021 – Projects</a:t>
            </a:r>
            <a:endParaRPr/>
          </a:p>
          <a:p>
            <a:pPr indent="-228600" lvl="0" marL="228600" rtl="0" algn="l">
              <a:lnSpc>
                <a:spcPct val="90000"/>
              </a:lnSpc>
              <a:spcBef>
                <a:spcPts val="1000"/>
              </a:spcBef>
              <a:spcAft>
                <a:spcPts val="0"/>
              </a:spcAft>
              <a:buClr>
                <a:schemeClr val="dk1"/>
              </a:buClr>
              <a:buSzPts val="2800"/>
              <a:buChar char="•"/>
            </a:pPr>
            <a:r>
              <a:rPr lang="en-US"/>
              <a:t>Thu, 12/16/2021 – Data </a:t>
            </a:r>
            <a:r>
              <a:rPr lang="en-US"/>
              <a:t>Storytelling</a:t>
            </a:r>
            <a:r>
              <a:rPr lang="en-US"/>
              <a:t> </a:t>
            </a:r>
            <a:endParaRPr/>
          </a:p>
          <a:p>
            <a:pPr indent="-228600" lvl="0" marL="228600" rtl="0" algn="l">
              <a:lnSpc>
                <a:spcPct val="90000"/>
              </a:lnSpc>
              <a:spcBef>
                <a:spcPts val="1000"/>
              </a:spcBef>
              <a:spcAft>
                <a:spcPts val="0"/>
              </a:spcAft>
              <a:buClr>
                <a:schemeClr val="dk1"/>
              </a:buClr>
              <a:buSzPts val="2800"/>
              <a:buChar char="•"/>
            </a:pPr>
            <a:r>
              <a:rPr lang="en-US"/>
              <a:t>Sat, 12/18/2021 – Projects and Server</a:t>
            </a:r>
            <a:endParaRPr/>
          </a:p>
          <a:p>
            <a:pPr indent="-50800" lvl="0" marL="228600" rtl="0" algn="l">
              <a:lnSpc>
                <a:spcPct val="90000"/>
              </a:lnSpc>
              <a:spcBef>
                <a:spcPts val="1000"/>
              </a:spcBef>
              <a:spcAft>
                <a:spcPts val="0"/>
              </a:spcAft>
              <a:buClr>
                <a:schemeClr val="dk1"/>
              </a:buClr>
              <a:buSzPts val="2800"/>
              <a:buNone/>
            </a:pPr>
            <a:r>
              <a:t/>
            </a:r>
            <a:endParaRPr/>
          </a:p>
        </p:txBody>
      </p:sp>
      <p:sp>
        <p:nvSpPr>
          <p:cNvPr id="183" name="Google Shape;183;p3"/>
          <p:cNvSpPr txBox="1"/>
          <p:nvPr>
            <p:ph idx="3" type="body"/>
          </p:nvPr>
        </p:nvSpPr>
        <p:spPr>
          <a:xfrm>
            <a:off x="6454776" y="1408726"/>
            <a:ext cx="5183188" cy="82391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sz="2800"/>
              <a:t>PowerBI</a:t>
            </a:r>
            <a:endParaRPr/>
          </a:p>
        </p:txBody>
      </p:sp>
      <p:sp>
        <p:nvSpPr>
          <p:cNvPr id="184" name="Google Shape;184;p3"/>
          <p:cNvSpPr txBox="1"/>
          <p:nvPr>
            <p:ph idx="4" type="body"/>
          </p:nvPr>
        </p:nvSpPr>
        <p:spPr>
          <a:xfrm>
            <a:off x="6454776" y="2524126"/>
            <a:ext cx="5646735" cy="368458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Tue, 12/21/2021 – Starting PowerBI </a:t>
            </a:r>
            <a:endParaRPr/>
          </a:p>
          <a:p>
            <a:pPr indent="-228600" lvl="0" marL="228600" rtl="0" algn="l">
              <a:lnSpc>
                <a:spcPct val="90000"/>
              </a:lnSpc>
              <a:spcBef>
                <a:spcPts val="1000"/>
              </a:spcBef>
              <a:spcAft>
                <a:spcPts val="0"/>
              </a:spcAft>
              <a:buClr>
                <a:schemeClr val="dk1"/>
              </a:buClr>
              <a:buSzPts val="2800"/>
              <a:buChar char="•"/>
            </a:pPr>
            <a:r>
              <a:rPr lang="en-US"/>
              <a:t>Thu, 12/23/2021 – Projects </a:t>
            </a:r>
            <a:endParaRPr/>
          </a:p>
          <a:p>
            <a:pPr indent="-228600" lvl="0" marL="228600" rtl="0" algn="l">
              <a:lnSpc>
                <a:spcPct val="90000"/>
              </a:lnSpc>
              <a:spcBef>
                <a:spcPts val="1000"/>
              </a:spcBef>
              <a:spcAft>
                <a:spcPts val="0"/>
              </a:spcAft>
              <a:buClr>
                <a:schemeClr val="dk1"/>
              </a:buClr>
              <a:buSzPts val="2800"/>
              <a:buChar char="•"/>
            </a:pPr>
            <a:r>
              <a:rPr b="1" lang="en-US"/>
              <a:t>Sat, 12/25/2021 – No Class</a:t>
            </a:r>
            <a:endParaRPr/>
          </a:p>
          <a:p>
            <a:pPr indent="-228600" lvl="0" marL="228600" rtl="0" algn="l">
              <a:lnSpc>
                <a:spcPct val="90000"/>
              </a:lnSpc>
              <a:spcBef>
                <a:spcPts val="1000"/>
              </a:spcBef>
              <a:spcAft>
                <a:spcPts val="0"/>
              </a:spcAft>
              <a:buClr>
                <a:schemeClr val="dk1"/>
              </a:buClr>
              <a:buSzPts val="2800"/>
              <a:buChar char="•"/>
            </a:pPr>
            <a:r>
              <a:rPr lang="en-US"/>
              <a:t>Tue, 12/28/2021 – Presentation </a:t>
            </a:r>
            <a:endParaRPr/>
          </a:p>
          <a:p>
            <a:pPr indent="-228600" lvl="0" marL="228600" rtl="0" algn="l">
              <a:lnSpc>
                <a:spcPct val="90000"/>
              </a:lnSpc>
              <a:spcBef>
                <a:spcPts val="1000"/>
              </a:spcBef>
              <a:spcAft>
                <a:spcPts val="0"/>
              </a:spcAft>
              <a:buClr>
                <a:schemeClr val="dk1"/>
              </a:buClr>
              <a:buSzPts val="2800"/>
              <a:buChar char="•"/>
            </a:pPr>
            <a:r>
              <a:rPr lang="en-US"/>
              <a:t>Thu, 12/30/2021 – Group Project </a:t>
            </a:r>
            <a:endParaRPr/>
          </a:p>
          <a:p>
            <a:pPr indent="-228600" lvl="0" marL="228600" rtl="0" algn="l">
              <a:lnSpc>
                <a:spcPct val="90000"/>
              </a:lnSpc>
              <a:spcBef>
                <a:spcPts val="1000"/>
              </a:spcBef>
              <a:spcAft>
                <a:spcPts val="0"/>
              </a:spcAft>
              <a:buClr>
                <a:schemeClr val="dk1"/>
              </a:buClr>
              <a:buSzPts val="2800"/>
              <a:buChar char="•"/>
            </a:pPr>
            <a:r>
              <a:rPr b="1" lang="en-US"/>
              <a:t>Sat, 01/01/2022 – No Class </a:t>
            </a:r>
            <a:endParaRPr/>
          </a:p>
          <a:p>
            <a:pPr indent="0" lvl="0" marL="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30"/>
          <p:cNvSpPr txBox="1"/>
          <p:nvPr>
            <p:ph type="title"/>
          </p:nvPr>
        </p:nvSpPr>
        <p:spPr>
          <a:xfrm>
            <a:off x="704188" y="877078"/>
            <a:ext cx="11487812" cy="1026367"/>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Source Sans Pro"/>
              <a:buNone/>
            </a:pPr>
            <a:r>
              <a:rPr b="1" lang="en-US" sz="3600"/>
              <a:t>Histograms Chart</a:t>
            </a:r>
            <a:r>
              <a:rPr lang="en-US" sz="3600"/>
              <a:t> - </a:t>
            </a:r>
            <a:r>
              <a:rPr lang="en-US" sz="2700"/>
              <a:t>splits a single continuous measure into bins, or groups, to analyze distribution.</a:t>
            </a:r>
            <a:br>
              <a:rPr b="1" lang="en-US" sz="4000"/>
            </a:br>
            <a:endParaRPr b="1" sz="4000"/>
          </a:p>
        </p:txBody>
      </p:sp>
      <p:sp>
        <p:nvSpPr>
          <p:cNvPr id="556" name="Google Shape;556;p30"/>
          <p:cNvSpPr txBox="1"/>
          <p:nvPr>
            <p:ph idx="1" type="body"/>
          </p:nvPr>
        </p:nvSpPr>
        <p:spPr>
          <a:xfrm>
            <a:off x="292629" y="1567543"/>
            <a:ext cx="11053396" cy="5047659"/>
          </a:xfrm>
          <a:prstGeom prst="rect">
            <a:avLst/>
          </a:prstGeom>
          <a:solidFill>
            <a:schemeClr val="lt1"/>
          </a:solidFill>
          <a:ln>
            <a:noFill/>
          </a:ln>
        </p:spPr>
        <p:txBody>
          <a:bodyPr anchorCtr="0" anchor="t" bIns="45700" lIns="91425" spcFirstLastPara="1" rIns="91425" wrap="square" tIns="45700">
            <a:normAutofit fontScale="85000" lnSpcReduction="20000"/>
          </a:bodyPr>
          <a:lstStyle/>
          <a:p>
            <a:pPr indent="0" lvl="0" marL="0" rtl="0" algn="l">
              <a:lnSpc>
                <a:spcPct val="90000"/>
              </a:lnSpc>
              <a:spcBef>
                <a:spcPts val="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b="1" lang="en-US"/>
              <a:t>You should use a histogram if:</a:t>
            </a:r>
            <a:endParaRPr/>
          </a:p>
          <a:p>
            <a:pPr indent="-228600" lvl="1" marL="685800" rtl="0" algn="l">
              <a:lnSpc>
                <a:spcPct val="90000"/>
              </a:lnSpc>
              <a:spcBef>
                <a:spcPts val="500"/>
              </a:spcBef>
              <a:spcAft>
                <a:spcPts val="0"/>
              </a:spcAft>
              <a:buClr>
                <a:schemeClr val="dk1"/>
              </a:buClr>
              <a:buSzPct val="100000"/>
              <a:buChar char="•"/>
            </a:pPr>
            <a:r>
              <a:rPr lang="en-US"/>
              <a:t>There is one continuous, numerical value that can be split into multiple bins</a:t>
            </a:r>
            <a:endParaRPr/>
          </a:p>
          <a:p>
            <a:pPr indent="-228600" lvl="1" marL="685800" rtl="0" algn="l">
              <a:lnSpc>
                <a:spcPct val="90000"/>
              </a:lnSpc>
              <a:spcBef>
                <a:spcPts val="500"/>
              </a:spcBef>
              <a:spcAft>
                <a:spcPts val="0"/>
              </a:spcAft>
              <a:buClr>
                <a:schemeClr val="dk1"/>
              </a:buClr>
              <a:buSzPct val="100000"/>
              <a:buChar char="•"/>
            </a:pPr>
            <a:r>
              <a:rPr lang="en-US"/>
              <a:t>You are looking to understand the distribution of values within a single category</a:t>
            </a:r>
            <a:endParaRPr/>
          </a:p>
          <a:p>
            <a:pPr indent="0" lvl="0" marL="0" rtl="0" algn="l">
              <a:lnSpc>
                <a:spcPct val="90000"/>
              </a:lnSpc>
              <a:spcBef>
                <a:spcPts val="1000"/>
              </a:spcBef>
              <a:spcAft>
                <a:spcPts val="0"/>
              </a:spcAft>
              <a:buClr>
                <a:schemeClr val="dk1"/>
              </a:buClr>
              <a:buSzPct val="100000"/>
              <a:buNone/>
            </a:pPr>
            <a:r>
              <a:t/>
            </a:r>
            <a:endParaRPr b="1"/>
          </a:p>
          <a:p>
            <a:pPr indent="-228600" lvl="0" marL="228600" rtl="0" algn="l">
              <a:lnSpc>
                <a:spcPct val="90000"/>
              </a:lnSpc>
              <a:spcBef>
                <a:spcPts val="1000"/>
              </a:spcBef>
              <a:spcAft>
                <a:spcPts val="0"/>
              </a:spcAft>
              <a:buClr>
                <a:schemeClr val="dk1"/>
              </a:buClr>
              <a:buSzPct val="100000"/>
              <a:buChar char="•"/>
            </a:pPr>
            <a:r>
              <a:rPr lang="en-US"/>
              <a:t>Examples: </a:t>
            </a:r>
            <a:endParaRPr/>
          </a:p>
          <a:p>
            <a:pPr indent="-228600" lvl="1" marL="685800" rtl="0" algn="l">
              <a:lnSpc>
                <a:spcPct val="90000"/>
              </a:lnSpc>
              <a:spcBef>
                <a:spcPts val="500"/>
              </a:spcBef>
              <a:spcAft>
                <a:spcPts val="0"/>
              </a:spcAft>
              <a:buClr>
                <a:schemeClr val="dk1"/>
              </a:buClr>
              <a:buSzPct val="100000"/>
              <a:buChar char="•"/>
            </a:pPr>
            <a:r>
              <a:rPr lang="en-US"/>
              <a:t>measure a score or survey results</a:t>
            </a:r>
            <a:endParaRPr/>
          </a:p>
          <a:p>
            <a:pPr indent="-228600" lvl="1" marL="685800" rtl="0" algn="l">
              <a:lnSpc>
                <a:spcPct val="90000"/>
              </a:lnSpc>
              <a:spcBef>
                <a:spcPts val="500"/>
              </a:spcBef>
              <a:spcAft>
                <a:spcPts val="0"/>
              </a:spcAft>
              <a:buClr>
                <a:schemeClr val="dk1"/>
              </a:buClr>
              <a:buSzPct val="100000"/>
              <a:buChar char="•"/>
            </a:pPr>
            <a:r>
              <a:rPr lang="en-US"/>
              <a:t>analyzing population data (Ex. age, sex, ethnicity)</a:t>
            </a:r>
            <a:endParaRPr/>
          </a:p>
          <a:p>
            <a:pPr indent="-228600" lvl="1" marL="685800" rtl="0" algn="l">
              <a:lnSpc>
                <a:spcPct val="90000"/>
              </a:lnSpc>
              <a:spcBef>
                <a:spcPts val="500"/>
              </a:spcBef>
              <a:spcAft>
                <a:spcPts val="0"/>
              </a:spcAft>
              <a:buClr>
                <a:schemeClr val="dk1"/>
              </a:buClr>
              <a:buSzPct val="100000"/>
              <a:buChar char="•"/>
            </a:pPr>
            <a:r>
              <a:rPr lang="en-US"/>
              <a:t>find the average and determine if the process itself needs improvement</a:t>
            </a:r>
            <a:endParaRPr/>
          </a:p>
          <a:p>
            <a:pPr indent="0" lvl="0" marL="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b="1" lang="en-US"/>
              <a:t>Avoid using a histogram if:</a:t>
            </a:r>
            <a:endParaRPr/>
          </a:p>
          <a:p>
            <a:pPr indent="-228600" lvl="1" marL="685800" rtl="0" algn="l">
              <a:lnSpc>
                <a:spcPct val="90000"/>
              </a:lnSpc>
              <a:spcBef>
                <a:spcPts val="500"/>
              </a:spcBef>
              <a:spcAft>
                <a:spcPts val="0"/>
              </a:spcAft>
              <a:buClr>
                <a:schemeClr val="dk1"/>
              </a:buClr>
              <a:buSzPct val="100000"/>
              <a:buChar char="•"/>
            </a:pPr>
            <a:r>
              <a:rPr lang="en-US"/>
              <a:t>You need to analyze multiple dimensions simultaneously</a:t>
            </a:r>
            <a:endParaRPr/>
          </a:p>
          <a:p>
            <a:pPr indent="-228600" lvl="1" marL="685800" rtl="0" algn="l">
              <a:lnSpc>
                <a:spcPct val="90000"/>
              </a:lnSpc>
              <a:spcBef>
                <a:spcPts val="500"/>
              </a:spcBef>
              <a:spcAft>
                <a:spcPts val="0"/>
              </a:spcAft>
              <a:buClr>
                <a:schemeClr val="dk1"/>
              </a:buClr>
              <a:buSzPct val="100000"/>
              <a:buChar char="•"/>
            </a:pPr>
            <a:r>
              <a:rPr lang="en-US"/>
              <a:t>Your data set isn’t scaled correctly</a:t>
            </a:r>
            <a:endParaRPr/>
          </a:p>
          <a:p>
            <a:pPr indent="-228600" lvl="1" marL="685800" rtl="0" algn="l">
              <a:lnSpc>
                <a:spcPct val="90000"/>
              </a:lnSpc>
              <a:spcBef>
                <a:spcPts val="500"/>
              </a:spcBef>
              <a:spcAft>
                <a:spcPts val="0"/>
              </a:spcAft>
              <a:buClr>
                <a:schemeClr val="dk1"/>
              </a:buClr>
              <a:buSzPct val="100000"/>
              <a:buChar char="•"/>
            </a:pPr>
            <a:r>
              <a:rPr lang="en-US"/>
              <a:t>You want to compare the specific values of individual data points</a:t>
            </a:r>
            <a:endParaRPr/>
          </a:p>
          <a:p>
            <a:pPr indent="-109854" lvl="0" marL="228600" rtl="0" algn="l">
              <a:lnSpc>
                <a:spcPct val="90000"/>
              </a:lnSpc>
              <a:spcBef>
                <a:spcPts val="1000"/>
              </a:spcBef>
              <a:spcAft>
                <a:spcPts val="0"/>
              </a:spcAft>
              <a:buClr>
                <a:schemeClr val="dk1"/>
              </a:buClr>
              <a:buSzPct val="100000"/>
              <a:buNone/>
            </a:pPr>
            <a:r>
              <a:t/>
            </a:r>
            <a:endParaRPr sz="22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31"/>
          <p:cNvSpPr txBox="1"/>
          <p:nvPr>
            <p:ph type="title"/>
          </p:nvPr>
        </p:nvSpPr>
        <p:spPr>
          <a:xfrm>
            <a:off x="704188" y="1594585"/>
            <a:ext cx="10783623" cy="72176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Source Sans Pro"/>
              <a:buNone/>
            </a:pPr>
            <a:r>
              <a:rPr b="1" lang="en-US" sz="4000"/>
              <a:t>Histogram Chart</a:t>
            </a:r>
            <a:r>
              <a:rPr lang="en-US" sz="4000"/>
              <a:t> -</a:t>
            </a:r>
            <a:r>
              <a:rPr lang="en-US" sz="2400"/>
              <a:t> needs a continuous value and an axis starting at zero to properly display the count of values within each bin.</a:t>
            </a:r>
            <a:br>
              <a:rPr lang="en-US" sz="4000"/>
            </a:br>
            <a:r>
              <a:rPr b="1" lang="en-US" sz="4000"/>
              <a:t> </a:t>
            </a:r>
            <a:br>
              <a:rPr lang="en-US" sz="4000"/>
            </a:br>
            <a:endParaRPr b="1" sz="4000"/>
          </a:p>
        </p:txBody>
      </p:sp>
      <p:sp>
        <p:nvSpPr>
          <p:cNvPr id="563" name="Google Shape;563;p31"/>
          <p:cNvSpPr txBox="1"/>
          <p:nvPr>
            <p:ph idx="1" type="body"/>
          </p:nvPr>
        </p:nvSpPr>
        <p:spPr>
          <a:xfrm>
            <a:off x="385936" y="2162648"/>
            <a:ext cx="5297108" cy="4134830"/>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l">
              <a:lnSpc>
                <a:spcPct val="90000"/>
              </a:lnSpc>
              <a:spcBef>
                <a:spcPts val="0"/>
              </a:spcBef>
              <a:spcAft>
                <a:spcPts val="0"/>
              </a:spcAft>
              <a:buClr>
                <a:schemeClr val="dk1"/>
              </a:buClr>
              <a:buSzPct val="100000"/>
              <a:buChar char="•"/>
            </a:pPr>
            <a:r>
              <a:rPr lang="en-US"/>
              <a:t>This histogram looks at Airbnb rentals in Austin, Texas</a:t>
            </a:r>
            <a:endParaRPr/>
          </a:p>
          <a:p>
            <a:pPr indent="-228600" lvl="0" marL="228600" rtl="0" algn="l">
              <a:lnSpc>
                <a:spcPct val="90000"/>
              </a:lnSpc>
              <a:spcBef>
                <a:spcPts val="1000"/>
              </a:spcBef>
              <a:spcAft>
                <a:spcPts val="0"/>
              </a:spcAft>
              <a:buClr>
                <a:schemeClr val="dk1"/>
              </a:buClr>
              <a:buSzPct val="100000"/>
              <a:buChar char="•"/>
            </a:pPr>
            <a:r>
              <a:rPr lang="en-US"/>
              <a:t> Showing price per day in $25 bins </a:t>
            </a:r>
            <a:endParaRPr/>
          </a:p>
          <a:p>
            <a:pPr indent="-228600" lvl="0" marL="228600" rtl="0" algn="l">
              <a:lnSpc>
                <a:spcPct val="90000"/>
              </a:lnSpc>
              <a:spcBef>
                <a:spcPts val="1000"/>
              </a:spcBef>
              <a:spcAft>
                <a:spcPts val="0"/>
              </a:spcAft>
              <a:buClr>
                <a:schemeClr val="dk1"/>
              </a:buClr>
              <a:buSzPct val="100000"/>
              <a:buChar char="•"/>
            </a:pPr>
            <a:r>
              <a:rPr lang="en-US"/>
              <a:t>The chart has a right-skewed distribution, and the average price for an Airbnb seems to be between $50 and $150 a night.</a:t>
            </a:r>
            <a:endParaRPr/>
          </a:p>
          <a:p>
            <a:pPr indent="-55879" lvl="0" marL="228600" rtl="0" algn="l">
              <a:lnSpc>
                <a:spcPct val="90000"/>
              </a:lnSpc>
              <a:spcBef>
                <a:spcPts val="1000"/>
              </a:spcBef>
              <a:spcAft>
                <a:spcPts val="0"/>
              </a:spcAft>
              <a:buClr>
                <a:schemeClr val="dk1"/>
              </a:buClr>
              <a:buSzPct val="100000"/>
              <a:buNone/>
            </a:pPr>
            <a:r>
              <a:t/>
            </a:r>
            <a:endParaRPr/>
          </a:p>
          <a:p>
            <a:pPr indent="-228600" lvl="1" marL="685800" rtl="0" algn="l">
              <a:lnSpc>
                <a:spcPct val="90000"/>
              </a:lnSpc>
              <a:spcBef>
                <a:spcPts val="500"/>
              </a:spcBef>
              <a:spcAft>
                <a:spcPts val="0"/>
              </a:spcAft>
              <a:buClr>
                <a:schemeClr val="dk1"/>
              </a:buClr>
              <a:buSzPct val="100000"/>
              <a:buChar char="•"/>
            </a:pPr>
            <a:r>
              <a:rPr lang="en-US"/>
              <a:t>This histogram uses only one color</a:t>
            </a:r>
            <a:endParaRPr/>
          </a:p>
          <a:p>
            <a:pPr indent="-228600" lvl="1" marL="685800" rtl="0" algn="l">
              <a:lnSpc>
                <a:spcPct val="90000"/>
              </a:lnSpc>
              <a:spcBef>
                <a:spcPts val="500"/>
              </a:spcBef>
              <a:spcAft>
                <a:spcPts val="0"/>
              </a:spcAft>
              <a:buClr>
                <a:schemeClr val="dk1"/>
              </a:buClr>
              <a:buSzPct val="100000"/>
              <a:buChar char="•"/>
            </a:pPr>
            <a:r>
              <a:rPr lang="en-US"/>
              <a:t>It looks at one measure</a:t>
            </a:r>
            <a:endParaRPr/>
          </a:p>
          <a:p>
            <a:pPr indent="-228600" lvl="1" marL="685800" rtl="0" algn="l">
              <a:lnSpc>
                <a:spcPct val="90000"/>
              </a:lnSpc>
              <a:spcBef>
                <a:spcPts val="500"/>
              </a:spcBef>
              <a:spcAft>
                <a:spcPts val="0"/>
              </a:spcAft>
              <a:buClr>
                <a:schemeClr val="dk1"/>
              </a:buClr>
              <a:buSzPct val="100000"/>
              <a:buChar char="•"/>
            </a:pPr>
            <a:r>
              <a:rPr lang="en-US"/>
              <a:t>It has an easily estimated average</a:t>
            </a:r>
            <a:endParaRPr/>
          </a:p>
          <a:p>
            <a:pPr indent="-55879" lvl="0" marL="228600" rtl="0" algn="l">
              <a:lnSpc>
                <a:spcPct val="90000"/>
              </a:lnSpc>
              <a:spcBef>
                <a:spcPts val="1000"/>
              </a:spcBef>
              <a:spcAft>
                <a:spcPts val="0"/>
              </a:spcAft>
              <a:buClr>
                <a:schemeClr val="dk1"/>
              </a:buClr>
              <a:buSzPct val="100000"/>
              <a:buNone/>
            </a:pPr>
            <a:r>
              <a:t/>
            </a:r>
            <a:endParaRPr/>
          </a:p>
        </p:txBody>
      </p:sp>
      <p:pic>
        <p:nvPicPr>
          <p:cNvPr id="564" name="Google Shape;564;p31"/>
          <p:cNvPicPr preferRelativeResize="0"/>
          <p:nvPr/>
        </p:nvPicPr>
        <p:blipFill rotWithShape="1">
          <a:blip r:embed="rId3">
            <a:alphaModFix/>
          </a:blip>
          <a:srcRect b="0" l="0" r="0" t="0"/>
          <a:stretch/>
        </p:blipFill>
        <p:spPr>
          <a:xfrm>
            <a:off x="5683044" y="1594585"/>
            <a:ext cx="6372107" cy="5097743"/>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32"/>
          <p:cNvSpPr txBox="1"/>
          <p:nvPr>
            <p:ph type="title"/>
          </p:nvPr>
        </p:nvSpPr>
        <p:spPr>
          <a:xfrm>
            <a:off x="704188" y="242798"/>
            <a:ext cx="11487812" cy="102636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Source Sans Pro"/>
              <a:buNone/>
            </a:pPr>
            <a:r>
              <a:rPr b="1" lang="en-US" sz="3600"/>
              <a:t>Box &amp; Whiskers Chart</a:t>
            </a:r>
            <a:r>
              <a:rPr lang="en-US" sz="3600"/>
              <a:t> – </a:t>
            </a:r>
            <a:r>
              <a:rPr lang="en-US" sz="2400"/>
              <a:t>shows the range of values along with the median and interquartile ranges.</a:t>
            </a:r>
            <a:endParaRPr b="1" sz="4000"/>
          </a:p>
        </p:txBody>
      </p:sp>
      <p:sp>
        <p:nvSpPr>
          <p:cNvPr id="571" name="Google Shape;571;p32"/>
          <p:cNvSpPr txBox="1"/>
          <p:nvPr>
            <p:ph idx="1" type="body"/>
          </p:nvPr>
        </p:nvSpPr>
        <p:spPr>
          <a:xfrm>
            <a:off x="340963" y="3429000"/>
            <a:ext cx="5088795" cy="3011326"/>
          </a:xfrm>
          <a:prstGeom prst="rect">
            <a:avLst/>
          </a:prstGeom>
          <a:solidFill>
            <a:schemeClr val="lt1"/>
          </a:solid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b="1" lang="en-US" sz="1800"/>
              <a:t>This box and whisker plot shows salaries for part-time roles and full-time roles are analyzed. </a:t>
            </a:r>
            <a:endParaRPr/>
          </a:p>
          <a:p>
            <a:pPr indent="-228600" lvl="1" marL="685800" rtl="0" algn="l">
              <a:lnSpc>
                <a:spcPct val="90000"/>
              </a:lnSpc>
              <a:spcBef>
                <a:spcPts val="500"/>
              </a:spcBef>
              <a:spcAft>
                <a:spcPts val="0"/>
              </a:spcAft>
              <a:buClr>
                <a:schemeClr val="dk1"/>
              </a:buClr>
              <a:buSzPts val="1800"/>
              <a:buChar char="•"/>
            </a:pPr>
            <a:r>
              <a:rPr lang="en-US" sz="1800"/>
              <a:t>Two plots show the average for each kind of job</a:t>
            </a:r>
            <a:endParaRPr/>
          </a:p>
          <a:p>
            <a:pPr indent="-228600" lvl="1" marL="685800" rtl="0" algn="l">
              <a:lnSpc>
                <a:spcPct val="90000"/>
              </a:lnSpc>
              <a:spcBef>
                <a:spcPts val="500"/>
              </a:spcBef>
              <a:spcAft>
                <a:spcPts val="0"/>
              </a:spcAft>
              <a:buClr>
                <a:schemeClr val="dk1"/>
              </a:buClr>
              <a:buSzPts val="1800"/>
              <a:buChar char="•"/>
            </a:pPr>
            <a:r>
              <a:rPr lang="en-US" sz="1800"/>
              <a:t> Applicants might be able to learn what to expect for a certain kind of job, and analysts can quickly determine which job titles are outliers</a:t>
            </a:r>
            <a:endParaRPr/>
          </a:p>
          <a:p>
            <a:pPr indent="-228600" lvl="1" marL="685800" rtl="0" algn="l">
              <a:lnSpc>
                <a:spcPct val="90000"/>
              </a:lnSpc>
              <a:spcBef>
                <a:spcPts val="500"/>
              </a:spcBef>
              <a:spcAft>
                <a:spcPts val="0"/>
              </a:spcAft>
              <a:buClr>
                <a:schemeClr val="dk1"/>
              </a:buClr>
              <a:buSzPts val="1800"/>
              <a:buChar char="•"/>
            </a:pPr>
            <a:r>
              <a:rPr lang="en-US" sz="1800"/>
              <a:t>The measures use consistent colors</a:t>
            </a:r>
            <a:endParaRPr/>
          </a:p>
          <a:p>
            <a:pPr indent="-228600" lvl="1" marL="685800" rtl="0" algn="l">
              <a:lnSpc>
                <a:spcPct val="90000"/>
              </a:lnSpc>
              <a:spcBef>
                <a:spcPts val="500"/>
              </a:spcBef>
              <a:spcAft>
                <a:spcPts val="0"/>
              </a:spcAft>
              <a:buClr>
                <a:schemeClr val="dk1"/>
              </a:buClr>
              <a:buSzPts val="1800"/>
              <a:buChar char="•"/>
            </a:pPr>
            <a:r>
              <a:rPr lang="en-US" sz="1800"/>
              <a:t>There is clearly a 25th percentile, a median, and a 75th percentile</a:t>
            </a:r>
            <a:endParaRPr/>
          </a:p>
        </p:txBody>
      </p:sp>
      <p:pic>
        <p:nvPicPr>
          <p:cNvPr id="572" name="Google Shape;572;p32"/>
          <p:cNvPicPr preferRelativeResize="0"/>
          <p:nvPr/>
        </p:nvPicPr>
        <p:blipFill rotWithShape="1">
          <a:blip r:embed="rId3">
            <a:alphaModFix/>
          </a:blip>
          <a:srcRect b="0" l="0" r="0" t="0"/>
          <a:stretch/>
        </p:blipFill>
        <p:spPr>
          <a:xfrm>
            <a:off x="5582158" y="3177678"/>
            <a:ext cx="6502153" cy="3481251"/>
          </a:xfrm>
          <a:prstGeom prst="rect">
            <a:avLst/>
          </a:prstGeom>
          <a:noFill/>
          <a:ln cap="flat" cmpd="sng" w="9525">
            <a:solidFill>
              <a:schemeClr val="dk1"/>
            </a:solidFill>
            <a:prstDash val="solid"/>
            <a:round/>
            <a:headEnd len="sm" w="sm" type="none"/>
            <a:tailEnd len="sm" w="sm" type="none"/>
          </a:ln>
        </p:spPr>
      </p:pic>
      <p:sp>
        <p:nvSpPr>
          <p:cNvPr id="573" name="Google Shape;573;p32"/>
          <p:cNvSpPr/>
          <p:nvPr/>
        </p:nvSpPr>
        <p:spPr>
          <a:xfrm>
            <a:off x="282538" y="1257724"/>
            <a:ext cx="6165556"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600">
              <a:solidFill>
                <a:schemeClr val="dk1"/>
              </a:solidFill>
              <a:latin typeface="Source Sans Pro"/>
              <a:ea typeface="Source Sans Pro"/>
              <a:cs typeface="Source Sans Pro"/>
              <a:sym typeface="Source Sans Pro"/>
            </a:endParaRPr>
          </a:p>
          <a:p>
            <a:pPr indent="0" lvl="0" marL="0" marR="0" rtl="0" algn="l">
              <a:spcBef>
                <a:spcPts val="0"/>
              </a:spcBef>
              <a:spcAft>
                <a:spcPts val="0"/>
              </a:spcAft>
              <a:buNone/>
            </a:pPr>
            <a:r>
              <a:rPr b="1" lang="en-US" sz="1600">
                <a:solidFill>
                  <a:schemeClr val="dk1"/>
                </a:solidFill>
                <a:latin typeface="Source Sans Pro"/>
                <a:ea typeface="Source Sans Pro"/>
                <a:cs typeface="Source Sans Pro"/>
                <a:sym typeface="Source Sans Pro"/>
              </a:rPr>
              <a:t>When to use:</a:t>
            </a:r>
            <a:endParaRPr/>
          </a:p>
          <a:p>
            <a:pPr indent="-285750" lvl="0" marL="285750" marR="0" rtl="0" algn="l">
              <a:spcBef>
                <a:spcPts val="0"/>
              </a:spcBef>
              <a:spcAft>
                <a:spcPts val="0"/>
              </a:spcAft>
              <a:buClr>
                <a:srgbClr val="333333"/>
              </a:buClr>
              <a:buSzPts val="1600"/>
              <a:buFont typeface="Arial"/>
              <a:buChar char="•"/>
            </a:pPr>
            <a:r>
              <a:rPr lang="en-US" sz="1600">
                <a:solidFill>
                  <a:srgbClr val="333333"/>
                </a:solidFill>
                <a:latin typeface="Arial"/>
                <a:ea typeface="Arial"/>
                <a:cs typeface="Arial"/>
                <a:sym typeface="Arial"/>
              </a:rPr>
              <a:t>T</a:t>
            </a:r>
            <a:r>
              <a:rPr b="0" i="0" lang="en-US" sz="1600">
                <a:solidFill>
                  <a:srgbClr val="333333"/>
                </a:solidFill>
                <a:latin typeface="Arial"/>
                <a:ea typeface="Arial"/>
                <a:cs typeface="Arial"/>
                <a:sym typeface="Arial"/>
              </a:rPr>
              <a:t>o understand the distribution of data points within a range of values</a:t>
            </a:r>
            <a:endParaRPr/>
          </a:p>
          <a:p>
            <a:pPr indent="-285750" lvl="0" marL="285750" marR="0" rtl="0" algn="l">
              <a:spcBef>
                <a:spcPts val="0"/>
              </a:spcBef>
              <a:spcAft>
                <a:spcPts val="0"/>
              </a:spcAft>
              <a:buClr>
                <a:srgbClr val="333333"/>
              </a:buClr>
              <a:buSzPts val="1600"/>
              <a:buFont typeface="Arial"/>
              <a:buChar char="•"/>
            </a:pPr>
            <a:r>
              <a:rPr b="0" i="0" lang="en-US" sz="1600">
                <a:solidFill>
                  <a:srgbClr val="333333"/>
                </a:solidFill>
                <a:latin typeface="Arial"/>
                <a:ea typeface="Arial"/>
                <a:cs typeface="Arial"/>
                <a:sym typeface="Arial"/>
              </a:rPr>
              <a:t>To help determine the existence of outliers within the dataset</a:t>
            </a:r>
            <a:endParaRPr/>
          </a:p>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Source Sans Pro"/>
                <a:ea typeface="Source Sans Pro"/>
                <a:cs typeface="Source Sans Pro"/>
                <a:sym typeface="Source Sans Pro"/>
              </a:rPr>
              <a:t>When you have a more granular qualitative value to partition your categorical field by</a:t>
            </a:r>
            <a:endParaRPr/>
          </a:p>
          <a:p>
            <a:pPr indent="0" lvl="0" marL="0" marR="0" rtl="0" algn="l">
              <a:spcBef>
                <a:spcPts val="0"/>
              </a:spcBef>
              <a:spcAft>
                <a:spcPts val="0"/>
              </a:spcAft>
              <a:buNone/>
            </a:pPr>
            <a:r>
              <a:t/>
            </a:r>
            <a:endParaRPr sz="1500">
              <a:solidFill>
                <a:schemeClr val="dk1"/>
              </a:solidFill>
              <a:latin typeface="Source Sans Pro"/>
              <a:ea typeface="Source Sans Pro"/>
              <a:cs typeface="Source Sans Pro"/>
              <a:sym typeface="Source Sans Pro"/>
            </a:endParaRPr>
          </a:p>
          <a:p>
            <a:pPr indent="0" lvl="0" marL="0" marR="0" rtl="0" algn="l">
              <a:spcBef>
                <a:spcPts val="0"/>
              </a:spcBef>
              <a:spcAft>
                <a:spcPts val="0"/>
              </a:spcAft>
              <a:buNone/>
            </a:pPr>
            <a:r>
              <a:t/>
            </a:r>
            <a:endParaRPr sz="1500">
              <a:solidFill>
                <a:schemeClr val="dk1"/>
              </a:solidFill>
              <a:latin typeface="Source Sans Pro"/>
              <a:ea typeface="Source Sans Pro"/>
              <a:cs typeface="Source Sans Pro"/>
              <a:sym typeface="Source Sans Pro"/>
            </a:endParaRPr>
          </a:p>
        </p:txBody>
      </p:sp>
      <p:sp>
        <p:nvSpPr>
          <p:cNvPr id="574" name="Google Shape;574;p32"/>
          <p:cNvSpPr/>
          <p:nvPr/>
        </p:nvSpPr>
        <p:spPr>
          <a:xfrm>
            <a:off x="6885709" y="1465538"/>
            <a:ext cx="4812928"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a:solidFill>
                  <a:srgbClr val="333333"/>
                </a:solidFill>
                <a:latin typeface="Arial"/>
                <a:ea typeface="Arial"/>
                <a:cs typeface="Arial"/>
                <a:sym typeface="Arial"/>
              </a:rPr>
              <a:t>Do not use a box and whisker plot if</a:t>
            </a:r>
            <a:r>
              <a:rPr b="0" i="0" lang="en-US" sz="1800">
                <a:solidFill>
                  <a:srgbClr val="333333"/>
                </a:solidFill>
                <a:latin typeface="Arial"/>
                <a:ea typeface="Arial"/>
                <a:cs typeface="Arial"/>
                <a:sym typeface="Arial"/>
              </a:rPr>
              <a:t>:</a:t>
            </a:r>
            <a:endParaRPr/>
          </a:p>
          <a:p>
            <a:pPr indent="-285750" lvl="0" marL="285750" marR="0" rtl="0" algn="l">
              <a:spcBef>
                <a:spcPts val="0"/>
              </a:spcBef>
              <a:spcAft>
                <a:spcPts val="0"/>
              </a:spcAft>
              <a:buClr>
                <a:srgbClr val="333333"/>
              </a:buClr>
              <a:buSzPts val="1800"/>
              <a:buFont typeface="Arial"/>
              <a:buChar char="•"/>
            </a:pPr>
            <a:r>
              <a:rPr b="0" i="0" lang="en-US" sz="1800">
                <a:solidFill>
                  <a:srgbClr val="333333"/>
                </a:solidFill>
                <a:latin typeface="Arial"/>
                <a:ea typeface="Arial"/>
                <a:cs typeface="Arial"/>
                <a:sym typeface="Arial"/>
              </a:rPr>
              <a:t>You only have a limited number of data points</a:t>
            </a:r>
            <a:endParaRPr/>
          </a:p>
          <a:p>
            <a:pPr indent="-285750" lvl="0" marL="285750" marR="0" rtl="0" algn="l">
              <a:spcBef>
                <a:spcPts val="0"/>
              </a:spcBef>
              <a:spcAft>
                <a:spcPts val="0"/>
              </a:spcAft>
              <a:buClr>
                <a:srgbClr val="333333"/>
              </a:buClr>
              <a:buSzPts val="1800"/>
              <a:buFont typeface="Arial"/>
              <a:buChar char="•"/>
            </a:pPr>
            <a:r>
              <a:rPr b="0" i="0" lang="en-US" sz="1800">
                <a:solidFill>
                  <a:srgbClr val="333333"/>
                </a:solidFill>
                <a:latin typeface="Arial"/>
                <a:ea typeface="Arial"/>
                <a:cs typeface="Arial"/>
                <a:sym typeface="Arial"/>
              </a:rPr>
              <a:t>The measurements are all the same, or too close to the same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33"/>
          <p:cNvSpPr txBox="1"/>
          <p:nvPr>
            <p:ph type="title"/>
          </p:nvPr>
        </p:nvSpPr>
        <p:spPr>
          <a:xfrm>
            <a:off x="801170" y="1690270"/>
            <a:ext cx="10783623" cy="72176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Source Sans Pro"/>
              <a:buNone/>
            </a:pPr>
            <a:r>
              <a:rPr b="1" lang="en-US"/>
              <a:t>Box &amp; Whiskers Chart</a:t>
            </a:r>
            <a:r>
              <a:rPr b="1" lang="en-US" sz="1800"/>
              <a:t> - </a:t>
            </a:r>
            <a:r>
              <a:rPr lang="en-US" sz="2400"/>
              <a:t>shows the distribution of data within a population.</a:t>
            </a:r>
            <a:br>
              <a:rPr lang="en-US" sz="3600"/>
            </a:br>
            <a:br>
              <a:rPr lang="en-US" sz="3600"/>
            </a:br>
            <a:r>
              <a:rPr b="1" lang="en-US" sz="3600"/>
              <a:t> </a:t>
            </a:r>
            <a:br>
              <a:rPr lang="en-US" sz="3600"/>
            </a:br>
            <a:endParaRPr b="1" sz="3600"/>
          </a:p>
        </p:txBody>
      </p:sp>
      <p:sp>
        <p:nvSpPr>
          <p:cNvPr id="581" name="Google Shape;581;p33"/>
          <p:cNvSpPr txBox="1"/>
          <p:nvPr>
            <p:ph idx="1" type="body"/>
          </p:nvPr>
        </p:nvSpPr>
        <p:spPr>
          <a:xfrm>
            <a:off x="193963" y="1229650"/>
            <a:ext cx="3816578" cy="5088610"/>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l">
              <a:lnSpc>
                <a:spcPct val="90000"/>
              </a:lnSpc>
              <a:spcBef>
                <a:spcPts val="0"/>
              </a:spcBef>
              <a:spcAft>
                <a:spcPts val="0"/>
              </a:spcAft>
              <a:buClr>
                <a:schemeClr val="dk1"/>
              </a:buClr>
              <a:buSzPct val="100000"/>
              <a:buChar char="•"/>
            </a:pPr>
            <a:r>
              <a:rPr b="1" lang="en-US"/>
              <a:t>This example shows the distribution of NBA salaries in 2017. </a:t>
            </a:r>
            <a:endParaRPr/>
          </a:p>
          <a:p>
            <a:pPr indent="0" lvl="0" marL="0" rtl="0" algn="l">
              <a:lnSpc>
                <a:spcPct val="90000"/>
              </a:lnSpc>
              <a:spcBef>
                <a:spcPts val="1000"/>
              </a:spcBef>
              <a:spcAft>
                <a:spcPts val="0"/>
              </a:spcAft>
              <a:buClr>
                <a:schemeClr val="dk1"/>
              </a:buClr>
              <a:buSzPct val="100000"/>
              <a:buNone/>
            </a:pPr>
            <a:r>
              <a:t/>
            </a:r>
            <a:endParaRPr b="1"/>
          </a:p>
          <a:p>
            <a:pPr indent="-228600" lvl="1" marL="685800" rtl="0" algn="l">
              <a:lnSpc>
                <a:spcPct val="90000"/>
              </a:lnSpc>
              <a:spcBef>
                <a:spcPts val="500"/>
              </a:spcBef>
              <a:spcAft>
                <a:spcPts val="0"/>
              </a:spcAft>
              <a:buClr>
                <a:schemeClr val="dk1"/>
              </a:buClr>
              <a:buSzPct val="100000"/>
              <a:buChar char="•"/>
            </a:pPr>
            <a:r>
              <a:rPr lang="en-US"/>
              <a:t>It's broken down by team to see which one has the widest range of salaries. It also shows which teams have a large amount of outliers</a:t>
            </a:r>
            <a:endParaRPr/>
          </a:p>
          <a:p>
            <a:pPr indent="0" lvl="1" marL="457200" rtl="0" algn="l">
              <a:lnSpc>
                <a:spcPct val="90000"/>
              </a:lnSpc>
              <a:spcBef>
                <a:spcPts val="500"/>
              </a:spcBef>
              <a:spcAft>
                <a:spcPts val="0"/>
              </a:spcAft>
              <a:buClr>
                <a:schemeClr val="dk1"/>
              </a:buClr>
              <a:buSzPct val="100000"/>
              <a:buNone/>
            </a:pPr>
            <a:r>
              <a:t/>
            </a:r>
            <a:endParaRPr/>
          </a:p>
          <a:p>
            <a:pPr indent="-228600" lvl="1" marL="685800" rtl="0" algn="l">
              <a:lnSpc>
                <a:spcPct val="90000"/>
              </a:lnSpc>
              <a:spcBef>
                <a:spcPts val="500"/>
              </a:spcBef>
              <a:spcAft>
                <a:spcPts val="0"/>
              </a:spcAft>
              <a:buClr>
                <a:schemeClr val="dk1"/>
              </a:buClr>
              <a:buSzPct val="100000"/>
              <a:buChar char="•"/>
            </a:pPr>
            <a:r>
              <a:rPr lang="en-US"/>
              <a:t>As shown above, one can arrange several box and whisker plots horizontally or vertically to allow for easy comparison</a:t>
            </a:r>
            <a:endParaRPr/>
          </a:p>
        </p:txBody>
      </p:sp>
      <p:pic>
        <p:nvPicPr>
          <p:cNvPr id="582" name="Google Shape;582;p33"/>
          <p:cNvPicPr preferRelativeResize="0"/>
          <p:nvPr/>
        </p:nvPicPr>
        <p:blipFill rotWithShape="1">
          <a:blip r:embed="rId3">
            <a:alphaModFix/>
          </a:blip>
          <a:srcRect b="0" l="0" r="0" t="0"/>
          <a:stretch/>
        </p:blipFill>
        <p:spPr>
          <a:xfrm>
            <a:off x="4202514" y="1208868"/>
            <a:ext cx="7795523" cy="5649132"/>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34"/>
          <p:cNvSpPr txBox="1"/>
          <p:nvPr>
            <p:ph type="title"/>
          </p:nvPr>
        </p:nvSpPr>
        <p:spPr>
          <a:xfrm>
            <a:off x="838200" y="193746"/>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Source Sans Pro"/>
              <a:buNone/>
            </a:pPr>
            <a:r>
              <a:rPr b="1" lang="en-US"/>
              <a:t>Types of Data Visualizations </a:t>
            </a:r>
            <a:endParaRPr/>
          </a:p>
        </p:txBody>
      </p:sp>
      <p:grpSp>
        <p:nvGrpSpPr>
          <p:cNvPr id="589" name="Google Shape;589;p34"/>
          <p:cNvGrpSpPr/>
          <p:nvPr/>
        </p:nvGrpSpPr>
        <p:grpSpPr>
          <a:xfrm>
            <a:off x="838200" y="1865312"/>
            <a:ext cx="10515600" cy="4271963"/>
            <a:chOff x="0" y="39687"/>
            <a:chExt cx="10515600" cy="4271963"/>
          </a:xfrm>
        </p:grpSpPr>
        <p:sp>
          <p:nvSpPr>
            <p:cNvPr id="590" name="Google Shape;590;p34"/>
            <p:cNvSpPr/>
            <p:nvPr/>
          </p:nvSpPr>
          <p:spPr>
            <a:xfrm>
              <a:off x="0" y="39687"/>
              <a:ext cx="3286125" cy="1971675"/>
            </a:xfrm>
            <a:prstGeom prst="rect">
              <a:avLst/>
            </a:prstGeom>
            <a:solidFill>
              <a:schemeClr val="accen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4"/>
            <p:cNvSpPr txBox="1"/>
            <p:nvPr/>
          </p:nvSpPr>
          <p:spPr>
            <a:xfrm>
              <a:off x="0" y="39687"/>
              <a:ext cx="3286125" cy="1971675"/>
            </a:xfrm>
            <a:prstGeom prst="rect">
              <a:avLst/>
            </a:prstGeom>
            <a:noFill/>
            <a:ln>
              <a:noFill/>
            </a:ln>
          </p:spPr>
          <p:txBody>
            <a:bodyPr anchorCtr="0" anchor="ctr" bIns="175250" lIns="175250" spcFirstLastPara="1" rIns="175250" wrap="square" tIns="175250">
              <a:noAutofit/>
            </a:bodyPr>
            <a:lstStyle/>
            <a:p>
              <a:pPr indent="0" lvl="0" marL="0" marR="0" rtl="0" algn="ctr">
                <a:lnSpc>
                  <a:spcPct val="90000"/>
                </a:lnSpc>
                <a:spcBef>
                  <a:spcPts val="0"/>
                </a:spcBef>
                <a:spcAft>
                  <a:spcPts val="0"/>
                </a:spcAft>
                <a:buClr>
                  <a:schemeClr val="lt1"/>
                </a:buClr>
                <a:buSzPts val="4600"/>
                <a:buFont typeface="Source Sans Pro"/>
                <a:buNone/>
              </a:pPr>
              <a:r>
                <a:rPr lang="en-US" sz="4600">
                  <a:solidFill>
                    <a:schemeClr val="lt1"/>
                  </a:solidFill>
                  <a:latin typeface="Source Sans Pro"/>
                  <a:ea typeface="Source Sans Pro"/>
                  <a:cs typeface="Source Sans Pro"/>
                  <a:sym typeface="Source Sans Pro"/>
                </a:rPr>
                <a:t>Charts</a:t>
              </a:r>
              <a:endParaRPr/>
            </a:p>
          </p:txBody>
        </p:sp>
        <p:sp>
          <p:nvSpPr>
            <p:cNvPr id="592" name="Google Shape;592;p34"/>
            <p:cNvSpPr/>
            <p:nvPr/>
          </p:nvSpPr>
          <p:spPr>
            <a:xfrm>
              <a:off x="3614737" y="39687"/>
              <a:ext cx="3286125" cy="1971675"/>
            </a:xfrm>
            <a:prstGeom prst="rect">
              <a:avLst/>
            </a:prstGeom>
            <a:solidFill>
              <a:schemeClr val="accen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4"/>
            <p:cNvSpPr txBox="1"/>
            <p:nvPr/>
          </p:nvSpPr>
          <p:spPr>
            <a:xfrm>
              <a:off x="3614737" y="39687"/>
              <a:ext cx="3286125" cy="1971675"/>
            </a:xfrm>
            <a:prstGeom prst="rect">
              <a:avLst/>
            </a:prstGeom>
            <a:noFill/>
            <a:ln>
              <a:noFill/>
            </a:ln>
          </p:spPr>
          <p:txBody>
            <a:bodyPr anchorCtr="0" anchor="ctr" bIns="175250" lIns="175250" spcFirstLastPara="1" rIns="175250" wrap="square" tIns="175250">
              <a:noAutofit/>
            </a:bodyPr>
            <a:lstStyle/>
            <a:p>
              <a:pPr indent="0" lvl="0" marL="0" marR="0" rtl="0" algn="ctr">
                <a:lnSpc>
                  <a:spcPct val="90000"/>
                </a:lnSpc>
                <a:spcBef>
                  <a:spcPts val="0"/>
                </a:spcBef>
                <a:spcAft>
                  <a:spcPts val="0"/>
                </a:spcAft>
                <a:buClr>
                  <a:schemeClr val="lt1"/>
                </a:buClr>
                <a:buSzPts val="4600"/>
                <a:buFont typeface="Source Sans Pro"/>
                <a:buNone/>
              </a:pPr>
              <a:r>
                <a:rPr lang="en-US" sz="4600">
                  <a:solidFill>
                    <a:schemeClr val="lt1"/>
                  </a:solidFill>
                  <a:latin typeface="Source Sans Pro"/>
                  <a:ea typeface="Source Sans Pro"/>
                  <a:cs typeface="Source Sans Pro"/>
                  <a:sym typeface="Source Sans Pro"/>
                </a:rPr>
                <a:t>Graphs </a:t>
              </a:r>
              <a:endParaRPr/>
            </a:p>
          </p:txBody>
        </p:sp>
        <p:sp>
          <p:nvSpPr>
            <p:cNvPr id="594" name="Google Shape;594;p34"/>
            <p:cNvSpPr/>
            <p:nvPr/>
          </p:nvSpPr>
          <p:spPr>
            <a:xfrm>
              <a:off x="7229475" y="39687"/>
              <a:ext cx="3286125" cy="1971675"/>
            </a:xfrm>
            <a:prstGeom prst="rect">
              <a:avLst/>
            </a:prstGeom>
            <a:solidFill>
              <a:schemeClr val="accen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4"/>
            <p:cNvSpPr txBox="1"/>
            <p:nvPr/>
          </p:nvSpPr>
          <p:spPr>
            <a:xfrm>
              <a:off x="7229475" y="39687"/>
              <a:ext cx="3286125" cy="1971675"/>
            </a:xfrm>
            <a:prstGeom prst="rect">
              <a:avLst/>
            </a:prstGeom>
            <a:noFill/>
            <a:ln>
              <a:noFill/>
            </a:ln>
          </p:spPr>
          <p:txBody>
            <a:bodyPr anchorCtr="0" anchor="ctr" bIns="175250" lIns="175250" spcFirstLastPara="1" rIns="175250" wrap="square" tIns="175250">
              <a:noAutofit/>
            </a:bodyPr>
            <a:lstStyle/>
            <a:p>
              <a:pPr indent="0" lvl="0" marL="0" marR="0" rtl="0" algn="ctr">
                <a:lnSpc>
                  <a:spcPct val="90000"/>
                </a:lnSpc>
                <a:spcBef>
                  <a:spcPts val="0"/>
                </a:spcBef>
                <a:spcAft>
                  <a:spcPts val="0"/>
                </a:spcAft>
                <a:buClr>
                  <a:schemeClr val="lt1"/>
                </a:buClr>
                <a:buSzPts val="4600"/>
                <a:buFont typeface="Source Sans Pro"/>
                <a:buNone/>
              </a:pPr>
              <a:r>
                <a:rPr lang="en-US" sz="4600">
                  <a:solidFill>
                    <a:schemeClr val="lt1"/>
                  </a:solidFill>
                  <a:latin typeface="Source Sans Pro"/>
                  <a:ea typeface="Source Sans Pro"/>
                  <a:cs typeface="Source Sans Pro"/>
                  <a:sym typeface="Source Sans Pro"/>
                </a:rPr>
                <a:t>Tables</a:t>
              </a:r>
              <a:endParaRPr/>
            </a:p>
          </p:txBody>
        </p:sp>
        <p:sp>
          <p:nvSpPr>
            <p:cNvPr id="596" name="Google Shape;596;p34"/>
            <p:cNvSpPr/>
            <p:nvPr/>
          </p:nvSpPr>
          <p:spPr>
            <a:xfrm>
              <a:off x="1807368" y="2339975"/>
              <a:ext cx="3286125" cy="1971675"/>
            </a:xfrm>
            <a:prstGeom prst="rect">
              <a:avLst/>
            </a:prstGeom>
            <a:solidFill>
              <a:schemeClr val="accen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4"/>
            <p:cNvSpPr txBox="1"/>
            <p:nvPr/>
          </p:nvSpPr>
          <p:spPr>
            <a:xfrm>
              <a:off x="1807368" y="2339975"/>
              <a:ext cx="3286125" cy="1971675"/>
            </a:xfrm>
            <a:prstGeom prst="rect">
              <a:avLst/>
            </a:prstGeom>
            <a:noFill/>
            <a:ln>
              <a:noFill/>
            </a:ln>
          </p:spPr>
          <p:txBody>
            <a:bodyPr anchorCtr="0" anchor="ctr" bIns="175250" lIns="175250" spcFirstLastPara="1" rIns="175250" wrap="square" tIns="175250">
              <a:noAutofit/>
            </a:bodyPr>
            <a:lstStyle/>
            <a:p>
              <a:pPr indent="0" lvl="0" marL="0" marR="0" rtl="0" algn="ctr">
                <a:lnSpc>
                  <a:spcPct val="90000"/>
                </a:lnSpc>
                <a:spcBef>
                  <a:spcPts val="0"/>
                </a:spcBef>
                <a:spcAft>
                  <a:spcPts val="0"/>
                </a:spcAft>
                <a:buClr>
                  <a:schemeClr val="lt1"/>
                </a:buClr>
                <a:buSzPts val="4600"/>
                <a:buFont typeface="Source Sans Pro"/>
                <a:buNone/>
              </a:pPr>
              <a:r>
                <a:rPr lang="en-US" sz="4600">
                  <a:solidFill>
                    <a:schemeClr val="lt1"/>
                  </a:solidFill>
                  <a:latin typeface="Source Sans Pro"/>
                  <a:ea typeface="Source Sans Pro"/>
                  <a:cs typeface="Source Sans Pro"/>
                  <a:sym typeface="Source Sans Pro"/>
                </a:rPr>
                <a:t>Maps</a:t>
              </a:r>
              <a:endParaRPr/>
            </a:p>
          </p:txBody>
        </p:sp>
        <p:sp>
          <p:nvSpPr>
            <p:cNvPr id="598" name="Google Shape;598;p34"/>
            <p:cNvSpPr/>
            <p:nvPr/>
          </p:nvSpPr>
          <p:spPr>
            <a:xfrm>
              <a:off x="5422106" y="2339975"/>
              <a:ext cx="3286125" cy="1971675"/>
            </a:xfrm>
            <a:prstGeom prst="rect">
              <a:avLst/>
            </a:prstGeom>
            <a:solidFill>
              <a:schemeClr val="accen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4"/>
            <p:cNvSpPr txBox="1"/>
            <p:nvPr/>
          </p:nvSpPr>
          <p:spPr>
            <a:xfrm>
              <a:off x="5422106" y="2339975"/>
              <a:ext cx="3286125" cy="1971675"/>
            </a:xfrm>
            <a:prstGeom prst="rect">
              <a:avLst/>
            </a:prstGeom>
            <a:noFill/>
            <a:ln>
              <a:noFill/>
            </a:ln>
          </p:spPr>
          <p:txBody>
            <a:bodyPr anchorCtr="0" anchor="ctr" bIns="175250" lIns="175250" spcFirstLastPara="1" rIns="175250" wrap="square" tIns="175250">
              <a:noAutofit/>
            </a:bodyPr>
            <a:lstStyle/>
            <a:p>
              <a:pPr indent="0" lvl="0" marL="0" marR="0" rtl="0" algn="ctr">
                <a:lnSpc>
                  <a:spcPct val="90000"/>
                </a:lnSpc>
                <a:spcBef>
                  <a:spcPts val="0"/>
                </a:spcBef>
                <a:spcAft>
                  <a:spcPts val="0"/>
                </a:spcAft>
                <a:buClr>
                  <a:schemeClr val="lt1"/>
                </a:buClr>
                <a:buSzPts val="4600"/>
                <a:buFont typeface="Source Sans Pro"/>
                <a:buNone/>
              </a:pPr>
              <a:r>
                <a:rPr lang="en-US" sz="4600">
                  <a:solidFill>
                    <a:schemeClr val="lt1"/>
                  </a:solidFill>
                  <a:latin typeface="Source Sans Pro"/>
                  <a:ea typeface="Source Sans Pro"/>
                  <a:cs typeface="Source Sans Pro"/>
                  <a:sym typeface="Source Sans Pro"/>
                </a:rPr>
                <a:t>Dashboards</a:t>
              </a:r>
              <a:endParaRPr/>
            </a:p>
          </p:txBody>
        </p:sp>
      </p:grpSp>
      <p:sp>
        <p:nvSpPr>
          <p:cNvPr id="600" name="Google Shape;600;p34"/>
          <p:cNvSpPr/>
          <p:nvPr/>
        </p:nvSpPr>
        <p:spPr>
          <a:xfrm>
            <a:off x="9518072" y="571792"/>
            <a:ext cx="623455" cy="1895033"/>
          </a:xfrm>
          <a:prstGeom prst="downArrow">
            <a:avLst>
              <a:gd fmla="val 50000" name="adj1"/>
              <a:gd fmla="val 50000" name="adj2"/>
            </a:avLst>
          </a:prstGeom>
          <a:solidFill>
            <a:schemeClr val="accent4"/>
          </a:solidFill>
          <a:ln cap="flat" cmpd="sng" w="12700">
            <a:solidFill>
              <a:srgbClr val="577F7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cxnSp>
        <p:nvCxnSpPr>
          <p:cNvPr id="601" name="Google Shape;601;p34"/>
          <p:cNvCxnSpPr/>
          <p:nvPr/>
        </p:nvCxnSpPr>
        <p:spPr>
          <a:xfrm>
            <a:off x="1032163" y="2042745"/>
            <a:ext cx="2916382" cy="1697982"/>
          </a:xfrm>
          <a:prstGeom prst="straightConnector1">
            <a:avLst/>
          </a:prstGeom>
          <a:noFill/>
          <a:ln cap="flat" cmpd="sng" w="19050">
            <a:solidFill>
              <a:schemeClr val="dk1"/>
            </a:solidFill>
            <a:prstDash val="solid"/>
            <a:miter lim="800000"/>
            <a:headEnd len="sm" w="sm" type="none"/>
            <a:tailEnd len="sm" w="sm" type="none"/>
          </a:ln>
        </p:spPr>
      </p:cxnSp>
      <p:cxnSp>
        <p:nvCxnSpPr>
          <p:cNvPr id="602" name="Google Shape;602;p34"/>
          <p:cNvCxnSpPr/>
          <p:nvPr/>
        </p:nvCxnSpPr>
        <p:spPr>
          <a:xfrm>
            <a:off x="4578927" y="2042745"/>
            <a:ext cx="2964873" cy="1531728"/>
          </a:xfrm>
          <a:prstGeom prst="straightConnector1">
            <a:avLst/>
          </a:prstGeom>
          <a:noFill/>
          <a:ln cap="flat" cmpd="sng" w="19050">
            <a:solidFill>
              <a:schemeClr val="dk1"/>
            </a:solidFill>
            <a:prstDash val="solid"/>
            <a:miter lim="800000"/>
            <a:headEnd len="sm" w="sm" type="none"/>
            <a:tailEnd len="sm" w="sm"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35"/>
          <p:cNvSpPr txBox="1"/>
          <p:nvPr>
            <p:ph type="title"/>
          </p:nvPr>
        </p:nvSpPr>
        <p:spPr>
          <a:xfrm>
            <a:off x="838200" y="25961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Source Sans Pro"/>
              <a:buNone/>
            </a:pPr>
            <a:r>
              <a:rPr b="1" lang="en-US"/>
              <a:t>Tables </a:t>
            </a:r>
            <a:endParaRPr/>
          </a:p>
        </p:txBody>
      </p:sp>
      <p:sp>
        <p:nvSpPr>
          <p:cNvPr id="609" name="Google Shape;609;p35"/>
          <p:cNvSpPr txBox="1"/>
          <p:nvPr>
            <p:ph idx="1" type="body"/>
          </p:nvPr>
        </p:nvSpPr>
        <p:spPr>
          <a:xfrm>
            <a:off x="838200" y="1585180"/>
            <a:ext cx="10515600" cy="5013203"/>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l">
              <a:lnSpc>
                <a:spcPct val="90000"/>
              </a:lnSpc>
              <a:spcBef>
                <a:spcPts val="0"/>
              </a:spcBef>
              <a:spcAft>
                <a:spcPts val="0"/>
              </a:spcAft>
              <a:buClr>
                <a:schemeClr val="dk1"/>
              </a:buClr>
              <a:buSzPct val="100000"/>
              <a:buChar char="•"/>
            </a:pPr>
            <a:r>
              <a:rPr lang="en-US"/>
              <a:t>Easy to identify measures across a set of intervals (Ex. what was the company’s profit in November 2018) </a:t>
            </a:r>
            <a:endParaRPr/>
          </a:p>
          <a:p>
            <a:pPr indent="-228600" lvl="0" marL="228600" rtl="0" algn="l">
              <a:lnSpc>
                <a:spcPct val="90000"/>
              </a:lnSpc>
              <a:spcBef>
                <a:spcPts val="1000"/>
              </a:spcBef>
              <a:spcAft>
                <a:spcPts val="0"/>
              </a:spcAft>
              <a:buClr>
                <a:schemeClr val="dk1"/>
              </a:buClr>
              <a:buSzPct val="100000"/>
              <a:buChar char="•"/>
            </a:pPr>
            <a:r>
              <a:rPr lang="en-US"/>
              <a:t>Easy to identify measures across a set of dimensions (Ex. How many sales did each person close in 2019)</a:t>
            </a:r>
            <a:endParaRPr/>
          </a:p>
          <a:p>
            <a:pPr indent="-77470"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en-US"/>
              <a:t>Column = qualitative variables/ categories </a:t>
            </a:r>
            <a:endParaRPr/>
          </a:p>
          <a:p>
            <a:pPr indent="-228600" lvl="0" marL="228600" rtl="0" algn="l">
              <a:lnSpc>
                <a:spcPct val="90000"/>
              </a:lnSpc>
              <a:spcBef>
                <a:spcPts val="1000"/>
              </a:spcBef>
              <a:spcAft>
                <a:spcPts val="0"/>
              </a:spcAft>
              <a:buClr>
                <a:schemeClr val="dk1"/>
              </a:buClr>
              <a:buSzPct val="100000"/>
              <a:buChar char="•"/>
            </a:pPr>
            <a:r>
              <a:rPr lang="en-US"/>
              <a:t>Rows = quantitative variables  </a:t>
            </a:r>
            <a:endParaRPr/>
          </a:p>
          <a:p>
            <a:pPr indent="-77470" lvl="0" marL="228600" rtl="0" algn="l">
              <a:lnSpc>
                <a:spcPct val="90000"/>
              </a:lnSpc>
              <a:spcBef>
                <a:spcPts val="1000"/>
              </a:spcBef>
              <a:spcAft>
                <a:spcPts val="0"/>
              </a:spcAft>
              <a:buClr>
                <a:schemeClr val="dk1"/>
              </a:buClr>
              <a:buSzPct val="100000"/>
              <a:buNone/>
            </a:pPr>
            <a:r>
              <a:t/>
            </a:r>
            <a:endParaRPr b="1"/>
          </a:p>
          <a:p>
            <a:pPr indent="-228600" lvl="0" marL="228600" rtl="0" algn="l">
              <a:lnSpc>
                <a:spcPct val="90000"/>
              </a:lnSpc>
              <a:spcBef>
                <a:spcPts val="1000"/>
              </a:spcBef>
              <a:spcAft>
                <a:spcPts val="0"/>
              </a:spcAft>
              <a:buClr>
                <a:schemeClr val="dk1"/>
              </a:buClr>
              <a:buSzPct val="100000"/>
              <a:buChar char="•"/>
            </a:pPr>
            <a:r>
              <a:rPr b="1" lang="en-US"/>
              <a:t>Best used for : </a:t>
            </a:r>
            <a:endParaRPr/>
          </a:p>
          <a:p>
            <a:pPr indent="-228600" lvl="1" marL="685800" rtl="0" algn="l">
              <a:lnSpc>
                <a:spcPct val="90000"/>
              </a:lnSpc>
              <a:spcBef>
                <a:spcPts val="500"/>
              </a:spcBef>
              <a:spcAft>
                <a:spcPts val="0"/>
              </a:spcAft>
              <a:buClr>
                <a:schemeClr val="dk1"/>
              </a:buClr>
              <a:buSzPct val="100000"/>
              <a:buChar char="•"/>
            </a:pPr>
            <a:r>
              <a:rPr lang="en-US"/>
              <a:t>Comparative data analysis on categorical objects</a:t>
            </a:r>
            <a:endParaRPr/>
          </a:p>
          <a:p>
            <a:pPr indent="-228600" lvl="1" marL="685800" rtl="0" algn="l">
              <a:lnSpc>
                <a:spcPct val="90000"/>
              </a:lnSpc>
              <a:spcBef>
                <a:spcPts val="500"/>
              </a:spcBef>
              <a:spcAft>
                <a:spcPts val="0"/>
              </a:spcAft>
              <a:buClr>
                <a:schemeClr val="dk1"/>
              </a:buClr>
              <a:buSzPct val="100000"/>
              <a:buChar char="•"/>
            </a:pPr>
            <a:r>
              <a:rPr lang="en-US"/>
              <a:t>To show ranking </a:t>
            </a:r>
            <a:endParaRPr/>
          </a:p>
          <a:p>
            <a:pPr indent="-228600" lvl="1" marL="685800" rtl="0" algn="l">
              <a:lnSpc>
                <a:spcPct val="90000"/>
              </a:lnSpc>
              <a:spcBef>
                <a:spcPts val="500"/>
              </a:spcBef>
              <a:spcAft>
                <a:spcPts val="0"/>
              </a:spcAft>
              <a:buClr>
                <a:schemeClr val="dk1"/>
              </a:buClr>
              <a:buSzPct val="100000"/>
              <a:buChar char="•"/>
            </a:pPr>
            <a:r>
              <a:rPr lang="en-US"/>
              <a:t>To compare data  such as age, income range, locations etc. </a:t>
            </a:r>
            <a:endParaRPr/>
          </a:p>
          <a:p>
            <a:pPr indent="-228600" lvl="0" marL="228600" rtl="0" algn="l">
              <a:lnSpc>
                <a:spcPct val="90000"/>
              </a:lnSpc>
              <a:spcBef>
                <a:spcPts val="1000"/>
              </a:spcBef>
              <a:spcAft>
                <a:spcPts val="0"/>
              </a:spcAft>
              <a:buClr>
                <a:schemeClr val="dk1"/>
              </a:buClr>
              <a:buSzPct val="100000"/>
              <a:buChar char="•"/>
            </a:pPr>
            <a:r>
              <a:rPr b="1" lang="en-US"/>
              <a:t>Avoid using tables as your visualization if:</a:t>
            </a:r>
            <a:endParaRPr/>
          </a:p>
          <a:p>
            <a:pPr indent="-228600" lvl="1" marL="685800" rtl="0" algn="l">
              <a:lnSpc>
                <a:spcPct val="90000"/>
              </a:lnSpc>
              <a:spcBef>
                <a:spcPts val="500"/>
              </a:spcBef>
              <a:spcAft>
                <a:spcPts val="0"/>
              </a:spcAft>
              <a:buClr>
                <a:schemeClr val="dk1"/>
              </a:buClr>
              <a:buSzPct val="100000"/>
              <a:buChar char="•"/>
            </a:pPr>
            <a:r>
              <a:rPr lang="en-US"/>
              <a:t>Trying to show trends </a:t>
            </a:r>
            <a:endParaRPr/>
          </a:p>
          <a:p>
            <a:pPr indent="-228600" lvl="1" marL="685800" rtl="0" algn="l">
              <a:lnSpc>
                <a:spcPct val="90000"/>
              </a:lnSpc>
              <a:spcBef>
                <a:spcPts val="500"/>
              </a:spcBef>
              <a:spcAft>
                <a:spcPts val="0"/>
              </a:spcAft>
              <a:buClr>
                <a:schemeClr val="dk1"/>
              </a:buClr>
              <a:buSzPct val="100000"/>
              <a:buChar char="•"/>
            </a:pPr>
            <a:r>
              <a:rPr lang="en-US"/>
              <a:t>Analysis with a lot of variables or points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36"/>
          <p:cNvSpPr txBox="1"/>
          <p:nvPr>
            <p:ph type="title"/>
          </p:nvPr>
        </p:nvSpPr>
        <p:spPr>
          <a:xfrm>
            <a:off x="739886" y="567001"/>
            <a:ext cx="11353800" cy="946304"/>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Source Sans Pro"/>
              <a:buNone/>
            </a:pPr>
            <a:r>
              <a:rPr b="1" lang="en-US"/>
              <a:t>Tables </a:t>
            </a:r>
            <a:br>
              <a:rPr lang="en-US" sz="5400"/>
            </a:br>
            <a:endParaRPr/>
          </a:p>
        </p:txBody>
      </p:sp>
      <p:sp>
        <p:nvSpPr>
          <p:cNvPr id="616" name="Google Shape;616;p36"/>
          <p:cNvSpPr txBox="1"/>
          <p:nvPr>
            <p:ph idx="1" type="body"/>
          </p:nvPr>
        </p:nvSpPr>
        <p:spPr>
          <a:xfrm>
            <a:off x="648106" y="984240"/>
            <a:ext cx="3302001" cy="64358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Poor Example  </a:t>
            </a:r>
            <a:endParaRPr/>
          </a:p>
        </p:txBody>
      </p:sp>
      <p:sp>
        <p:nvSpPr>
          <p:cNvPr id="617" name="Google Shape;617;p36"/>
          <p:cNvSpPr txBox="1"/>
          <p:nvPr>
            <p:ph idx="3" type="body"/>
          </p:nvPr>
        </p:nvSpPr>
        <p:spPr>
          <a:xfrm>
            <a:off x="7006566" y="443066"/>
            <a:ext cx="3994682" cy="64358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Better Example </a:t>
            </a:r>
            <a:endParaRPr/>
          </a:p>
        </p:txBody>
      </p:sp>
      <p:pic>
        <p:nvPicPr>
          <p:cNvPr descr="Thumbs Down with solid fill" id="618" name="Google Shape;618;p36"/>
          <p:cNvPicPr preferRelativeResize="0"/>
          <p:nvPr/>
        </p:nvPicPr>
        <p:blipFill rotWithShape="1">
          <a:blip r:embed="rId3">
            <a:alphaModFix/>
          </a:blip>
          <a:srcRect b="0" l="0" r="0" t="0"/>
          <a:stretch/>
        </p:blipFill>
        <p:spPr>
          <a:xfrm>
            <a:off x="2790145" y="1214684"/>
            <a:ext cx="543766" cy="519652"/>
          </a:xfrm>
          <a:prstGeom prst="rect">
            <a:avLst/>
          </a:prstGeom>
          <a:noFill/>
          <a:ln>
            <a:noFill/>
          </a:ln>
        </p:spPr>
      </p:pic>
      <p:pic>
        <p:nvPicPr>
          <p:cNvPr descr="Thumbs up sign with solid fill" id="619" name="Google Shape;619;p36"/>
          <p:cNvPicPr preferRelativeResize="0"/>
          <p:nvPr/>
        </p:nvPicPr>
        <p:blipFill rotWithShape="1">
          <a:blip r:embed="rId4">
            <a:alphaModFix/>
          </a:blip>
          <a:srcRect b="0" l="0" r="0" t="0"/>
          <a:stretch/>
        </p:blipFill>
        <p:spPr>
          <a:xfrm>
            <a:off x="9189687" y="461259"/>
            <a:ext cx="703206" cy="668394"/>
          </a:xfrm>
          <a:prstGeom prst="rect">
            <a:avLst/>
          </a:prstGeom>
          <a:noFill/>
          <a:ln>
            <a:noFill/>
          </a:ln>
        </p:spPr>
      </p:pic>
      <p:sp>
        <p:nvSpPr>
          <p:cNvPr id="620" name="Google Shape;620;p36"/>
          <p:cNvSpPr txBox="1"/>
          <p:nvPr/>
        </p:nvSpPr>
        <p:spPr>
          <a:xfrm>
            <a:off x="394855" y="1734336"/>
            <a:ext cx="4790581" cy="146438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200"/>
              <a:buFont typeface="Arial"/>
              <a:buChar char="•"/>
            </a:pPr>
            <a:r>
              <a:rPr lang="en-US" sz="2200">
                <a:solidFill>
                  <a:schemeClr val="dk1"/>
                </a:solidFill>
                <a:latin typeface="Source Sans Pro"/>
                <a:ea typeface="Source Sans Pro"/>
                <a:cs typeface="Source Sans Pro"/>
                <a:sym typeface="Source Sans Pro"/>
              </a:rPr>
              <a:t>Hard to read across the rows</a:t>
            </a:r>
            <a:endParaRPr/>
          </a:p>
          <a:p>
            <a:pPr indent="-228600" lvl="0" marL="228600" marR="0" rtl="0" algn="l">
              <a:lnSpc>
                <a:spcPct val="90000"/>
              </a:lnSpc>
              <a:spcBef>
                <a:spcPts val="1000"/>
              </a:spcBef>
              <a:spcAft>
                <a:spcPts val="0"/>
              </a:spcAft>
              <a:buClr>
                <a:schemeClr val="dk1"/>
              </a:buClr>
              <a:buSzPts val="2200"/>
              <a:buFont typeface="Arial"/>
              <a:buChar char="•"/>
            </a:pPr>
            <a:r>
              <a:rPr lang="en-US" sz="2200">
                <a:solidFill>
                  <a:schemeClr val="dk1"/>
                </a:solidFill>
                <a:latin typeface="Source Sans Pro"/>
                <a:ea typeface="Source Sans Pro"/>
                <a:cs typeface="Source Sans Pro"/>
                <a:sym typeface="Source Sans Pro"/>
              </a:rPr>
              <a:t>Numbers are not sorted </a:t>
            </a:r>
            <a:endParaRPr/>
          </a:p>
          <a:p>
            <a:pPr indent="-228600" lvl="0" marL="228600" marR="0" rtl="0" algn="l">
              <a:lnSpc>
                <a:spcPct val="90000"/>
              </a:lnSpc>
              <a:spcBef>
                <a:spcPts val="1000"/>
              </a:spcBef>
              <a:spcAft>
                <a:spcPts val="0"/>
              </a:spcAft>
              <a:buClr>
                <a:schemeClr val="dk1"/>
              </a:buClr>
              <a:buSzPts val="2200"/>
              <a:buFont typeface="Arial"/>
              <a:buChar char="•"/>
            </a:pPr>
            <a:r>
              <a:rPr lang="en-US" sz="2200">
                <a:solidFill>
                  <a:schemeClr val="dk1"/>
                </a:solidFill>
                <a:latin typeface="Source Sans Pro"/>
                <a:ea typeface="Source Sans Pro"/>
                <a:cs typeface="Source Sans Pro"/>
                <a:sym typeface="Source Sans Pro"/>
              </a:rPr>
              <a:t>Column name is cut off </a:t>
            </a:r>
            <a:endParaRPr/>
          </a:p>
        </p:txBody>
      </p:sp>
      <p:sp>
        <p:nvSpPr>
          <p:cNvPr id="621" name="Google Shape;621;p36"/>
          <p:cNvSpPr txBox="1"/>
          <p:nvPr/>
        </p:nvSpPr>
        <p:spPr>
          <a:xfrm>
            <a:off x="5862923" y="1292045"/>
            <a:ext cx="6213092" cy="1360536"/>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200"/>
              <a:buFont typeface="Arial"/>
              <a:buChar char="•"/>
            </a:pPr>
            <a:r>
              <a:rPr lang="en-US" sz="2200">
                <a:solidFill>
                  <a:schemeClr val="dk1"/>
                </a:solidFill>
                <a:latin typeface="Source Sans Pro"/>
                <a:ea typeface="Source Sans Pro"/>
                <a:cs typeface="Source Sans Pro"/>
                <a:sym typeface="Source Sans Pro"/>
              </a:rPr>
              <a:t>The gray colored row help with following the row</a:t>
            </a:r>
            <a:endParaRPr/>
          </a:p>
          <a:p>
            <a:pPr indent="-228600" lvl="0" marL="228600" marR="0" rtl="0" algn="l">
              <a:lnSpc>
                <a:spcPct val="90000"/>
              </a:lnSpc>
              <a:spcBef>
                <a:spcPts val="1000"/>
              </a:spcBef>
              <a:spcAft>
                <a:spcPts val="0"/>
              </a:spcAft>
              <a:buClr>
                <a:schemeClr val="dk1"/>
              </a:buClr>
              <a:buSzPts val="2200"/>
              <a:buFont typeface="Arial"/>
              <a:buChar char="•"/>
            </a:pPr>
            <a:r>
              <a:rPr lang="en-US" sz="2200">
                <a:solidFill>
                  <a:schemeClr val="dk1"/>
                </a:solidFill>
                <a:latin typeface="Source Sans Pro"/>
                <a:ea typeface="Source Sans Pro"/>
                <a:cs typeface="Source Sans Pro"/>
                <a:sym typeface="Source Sans Pro"/>
              </a:rPr>
              <a:t>Items are sorted from greatest to least profitable </a:t>
            </a:r>
            <a:endParaRPr/>
          </a:p>
          <a:p>
            <a:pPr indent="-228600" lvl="0" marL="228600" marR="0" rtl="0" algn="l">
              <a:lnSpc>
                <a:spcPct val="90000"/>
              </a:lnSpc>
              <a:spcBef>
                <a:spcPts val="1000"/>
              </a:spcBef>
              <a:spcAft>
                <a:spcPts val="0"/>
              </a:spcAft>
              <a:buClr>
                <a:schemeClr val="dk1"/>
              </a:buClr>
              <a:buSzPts val="2200"/>
              <a:buFont typeface="Arial"/>
              <a:buChar char="•"/>
            </a:pPr>
            <a:r>
              <a:rPr lang="en-US" sz="2200">
                <a:solidFill>
                  <a:schemeClr val="dk1"/>
                </a:solidFill>
                <a:latin typeface="Source Sans Pro"/>
                <a:ea typeface="Source Sans Pro"/>
                <a:cs typeface="Source Sans Pro"/>
                <a:sym typeface="Source Sans Pro"/>
              </a:rPr>
              <a:t>Clear visibility of titles </a:t>
            </a:r>
            <a:endParaRPr/>
          </a:p>
          <a:p>
            <a:pPr indent="-228600" lvl="0" marL="228600" marR="0" rtl="0" algn="l">
              <a:lnSpc>
                <a:spcPct val="90000"/>
              </a:lnSpc>
              <a:spcBef>
                <a:spcPts val="1000"/>
              </a:spcBef>
              <a:spcAft>
                <a:spcPts val="0"/>
              </a:spcAft>
              <a:buClr>
                <a:schemeClr val="dk1"/>
              </a:buClr>
              <a:buSzPts val="2200"/>
              <a:buFont typeface="Arial"/>
              <a:buChar char="•"/>
            </a:pPr>
            <a:r>
              <a:rPr lang="en-US" sz="2200">
                <a:solidFill>
                  <a:schemeClr val="dk1"/>
                </a:solidFill>
                <a:latin typeface="Source Sans Pro"/>
                <a:ea typeface="Source Sans Pro"/>
                <a:cs typeface="Source Sans Pro"/>
                <a:sym typeface="Source Sans Pro"/>
              </a:rPr>
              <a:t>Color also helps with what is good and bad </a:t>
            </a:r>
            <a:endParaRPr/>
          </a:p>
        </p:txBody>
      </p:sp>
      <p:pic>
        <p:nvPicPr>
          <p:cNvPr id="622" name="Google Shape;622;p36"/>
          <p:cNvPicPr preferRelativeResize="0"/>
          <p:nvPr/>
        </p:nvPicPr>
        <p:blipFill rotWithShape="1">
          <a:blip r:embed="rId5">
            <a:alphaModFix/>
          </a:blip>
          <a:srcRect b="0" l="0" r="0" t="0"/>
          <a:stretch/>
        </p:blipFill>
        <p:spPr>
          <a:xfrm>
            <a:off x="4584584" y="3261643"/>
            <a:ext cx="2482299" cy="3541455"/>
          </a:xfrm>
          <a:prstGeom prst="rect">
            <a:avLst/>
          </a:prstGeom>
          <a:noFill/>
          <a:ln cap="flat" cmpd="sng" w="9525">
            <a:solidFill>
              <a:schemeClr val="dk1"/>
            </a:solidFill>
            <a:prstDash val="solid"/>
            <a:round/>
            <a:headEnd len="sm" w="sm" type="none"/>
            <a:tailEnd len="sm" w="sm" type="none"/>
          </a:ln>
        </p:spPr>
      </p:pic>
      <p:pic>
        <p:nvPicPr>
          <p:cNvPr id="623" name="Google Shape;623;p36"/>
          <p:cNvPicPr preferRelativeResize="0"/>
          <p:nvPr>
            <p:ph idx="4" type="body"/>
          </p:nvPr>
        </p:nvPicPr>
        <p:blipFill rotWithShape="1">
          <a:blip r:embed="rId6">
            <a:alphaModFix/>
          </a:blip>
          <a:srcRect b="0" l="0" r="0" t="0"/>
          <a:stretch/>
        </p:blipFill>
        <p:spPr>
          <a:xfrm>
            <a:off x="243788" y="3241029"/>
            <a:ext cx="3094151" cy="3519734"/>
          </a:xfrm>
          <a:prstGeom prst="rect">
            <a:avLst/>
          </a:prstGeom>
          <a:noFill/>
          <a:ln cap="flat" cmpd="sng" w="9525">
            <a:solidFill>
              <a:schemeClr val="dk1"/>
            </a:solidFill>
            <a:prstDash val="solid"/>
            <a:round/>
            <a:headEnd len="sm" w="sm" type="none"/>
            <a:tailEnd len="sm" w="sm" type="none"/>
          </a:ln>
        </p:spPr>
      </p:pic>
      <p:pic>
        <p:nvPicPr>
          <p:cNvPr id="624" name="Google Shape;624;p36"/>
          <p:cNvPicPr preferRelativeResize="0"/>
          <p:nvPr/>
        </p:nvPicPr>
        <p:blipFill rotWithShape="1">
          <a:blip r:embed="rId7">
            <a:alphaModFix/>
          </a:blip>
          <a:srcRect b="0" l="0" r="0" t="0"/>
          <a:stretch/>
        </p:blipFill>
        <p:spPr>
          <a:xfrm>
            <a:off x="9830547" y="3240862"/>
            <a:ext cx="2299106" cy="3596356"/>
          </a:xfrm>
          <a:prstGeom prst="rect">
            <a:avLst/>
          </a:prstGeom>
          <a:noFill/>
          <a:ln cap="flat" cmpd="sng" w="9525">
            <a:solidFill>
              <a:schemeClr val="dk1"/>
            </a:solidFill>
            <a:prstDash val="solid"/>
            <a:round/>
            <a:headEnd len="sm" w="sm" type="none"/>
            <a:tailEnd len="sm" w="sm" type="none"/>
          </a:ln>
        </p:spPr>
      </p:pic>
      <p:pic>
        <p:nvPicPr>
          <p:cNvPr id="625" name="Google Shape;625;p36"/>
          <p:cNvPicPr preferRelativeResize="0"/>
          <p:nvPr/>
        </p:nvPicPr>
        <p:blipFill rotWithShape="1">
          <a:blip r:embed="rId8">
            <a:alphaModFix/>
          </a:blip>
          <a:srcRect b="0" l="0" r="0" t="0"/>
          <a:stretch/>
        </p:blipFill>
        <p:spPr>
          <a:xfrm>
            <a:off x="7182930" y="3282593"/>
            <a:ext cx="2482299" cy="354145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37"/>
          <p:cNvSpPr txBox="1"/>
          <p:nvPr>
            <p:ph type="title"/>
          </p:nvPr>
        </p:nvSpPr>
        <p:spPr>
          <a:xfrm>
            <a:off x="838200" y="193746"/>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Source Sans Pro"/>
              <a:buNone/>
            </a:pPr>
            <a:r>
              <a:rPr b="1" lang="en-US"/>
              <a:t>Types of Data Visualizations </a:t>
            </a:r>
            <a:endParaRPr/>
          </a:p>
        </p:txBody>
      </p:sp>
      <p:grpSp>
        <p:nvGrpSpPr>
          <p:cNvPr id="631" name="Google Shape;631;p37"/>
          <p:cNvGrpSpPr/>
          <p:nvPr/>
        </p:nvGrpSpPr>
        <p:grpSpPr>
          <a:xfrm>
            <a:off x="838200" y="1865312"/>
            <a:ext cx="10515600" cy="4271963"/>
            <a:chOff x="0" y="39687"/>
            <a:chExt cx="10515600" cy="4271963"/>
          </a:xfrm>
        </p:grpSpPr>
        <p:sp>
          <p:nvSpPr>
            <p:cNvPr id="632" name="Google Shape;632;p37"/>
            <p:cNvSpPr/>
            <p:nvPr/>
          </p:nvSpPr>
          <p:spPr>
            <a:xfrm>
              <a:off x="0" y="39687"/>
              <a:ext cx="3286125" cy="1971675"/>
            </a:xfrm>
            <a:prstGeom prst="rect">
              <a:avLst/>
            </a:prstGeom>
            <a:solidFill>
              <a:schemeClr val="accen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7"/>
            <p:cNvSpPr txBox="1"/>
            <p:nvPr/>
          </p:nvSpPr>
          <p:spPr>
            <a:xfrm>
              <a:off x="0" y="39687"/>
              <a:ext cx="3286125" cy="1971675"/>
            </a:xfrm>
            <a:prstGeom prst="rect">
              <a:avLst/>
            </a:prstGeom>
            <a:noFill/>
            <a:ln>
              <a:noFill/>
            </a:ln>
          </p:spPr>
          <p:txBody>
            <a:bodyPr anchorCtr="0" anchor="ctr" bIns="175250" lIns="175250" spcFirstLastPara="1" rIns="175250" wrap="square" tIns="175250">
              <a:noAutofit/>
            </a:bodyPr>
            <a:lstStyle/>
            <a:p>
              <a:pPr indent="0" lvl="0" marL="0" marR="0" rtl="0" algn="ctr">
                <a:lnSpc>
                  <a:spcPct val="90000"/>
                </a:lnSpc>
                <a:spcBef>
                  <a:spcPts val="0"/>
                </a:spcBef>
                <a:spcAft>
                  <a:spcPts val="0"/>
                </a:spcAft>
                <a:buClr>
                  <a:schemeClr val="lt1"/>
                </a:buClr>
                <a:buSzPts val="4600"/>
                <a:buFont typeface="Source Sans Pro"/>
                <a:buNone/>
              </a:pPr>
              <a:r>
                <a:rPr lang="en-US" sz="4600">
                  <a:solidFill>
                    <a:schemeClr val="lt1"/>
                  </a:solidFill>
                  <a:latin typeface="Source Sans Pro"/>
                  <a:ea typeface="Source Sans Pro"/>
                  <a:cs typeface="Source Sans Pro"/>
                  <a:sym typeface="Source Sans Pro"/>
                </a:rPr>
                <a:t>Charts</a:t>
              </a:r>
              <a:endParaRPr/>
            </a:p>
          </p:txBody>
        </p:sp>
        <p:sp>
          <p:nvSpPr>
            <p:cNvPr id="634" name="Google Shape;634;p37"/>
            <p:cNvSpPr/>
            <p:nvPr/>
          </p:nvSpPr>
          <p:spPr>
            <a:xfrm>
              <a:off x="3614737" y="39687"/>
              <a:ext cx="3286125" cy="1971675"/>
            </a:xfrm>
            <a:prstGeom prst="rect">
              <a:avLst/>
            </a:prstGeom>
            <a:solidFill>
              <a:schemeClr val="accen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7"/>
            <p:cNvSpPr txBox="1"/>
            <p:nvPr/>
          </p:nvSpPr>
          <p:spPr>
            <a:xfrm>
              <a:off x="3614737" y="39687"/>
              <a:ext cx="3286125" cy="1971675"/>
            </a:xfrm>
            <a:prstGeom prst="rect">
              <a:avLst/>
            </a:prstGeom>
            <a:noFill/>
            <a:ln>
              <a:noFill/>
            </a:ln>
          </p:spPr>
          <p:txBody>
            <a:bodyPr anchorCtr="0" anchor="ctr" bIns="175250" lIns="175250" spcFirstLastPara="1" rIns="175250" wrap="square" tIns="175250">
              <a:noAutofit/>
            </a:bodyPr>
            <a:lstStyle/>
            <a:p>
              <a:pPr indent="0" lvl="0" marL="0" marR="0" rtl="0" algn="ctr">
                <a:lnSpc>
                  <a:spcPct val="90000"/>
                </a:lnSpc>
                <a:spcBef>
                  <a:spcPts val="0"/>
                </a:spcBef>
                <a:spcAft>
                  <a:spcPts val="0"/>
                </a:spcAft>
                <a:buClr>
                  <a:schemeClr val="lt1"/>
                </a:buClr>
                <a:buSzPts val="4600"/>
                <a:buFont typeface="Source Sans Pro"/>
                <a:buNone/>
              </a:pPr>
              <a:r>
                <a:rPr lang="en-US" sz="4600">
                  <a:solidFill>
                    <a:schemeClr val="lt1"/>
                  </a:solidFill>
                  <a:latin typeface="Source Sans Pro"/>
                  <a:ea typeface="Source Sans Pro"/>
                  <a:cs typeface="Source Sans Pro"/>
                  <a:sym typeface="Source Sans Pro"/>
                </a:rPr>
                <a:t>Graphs </a:t>
              </a:r>
              <a:endParaRPr/>
            </a:p>
          </p:txBody>
        </p:sp>
        <p:sp>
          <p:nvSpPr>
            <p:cNvPr id="636" name="Google Shape;636;p37"/>
            <p:cNvSpPr/>
            <p:nvPr/>
          </p:nvSpPr>
          <p:spPr>
            <a:xfrm>
              <a:off x="7229475" y="39687"/>
              <a:ext cx="3286125" cy="1971675"/>
            </a:xfrm>
            <a:prstGeom prst="rect">
              <a:avLst/>
            </a:prstGeom>
            <a:solidFill>
              <a:schemeClr val="accen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7"/>
            <p:cNvSpPr txBox="1"/>
            <p:nvPr/>
          </p:nvSpPr>
          <p:spPr>
            <a:xfrm>
              <a:off x="7229475" y="39687"/>
              <a:ext cx="3286125" cy="1971675"/>
            </a:xfrm>
            <a:prstGeom prst="rect">
              <a:avLst/>
            </a:prstGeom>
            <a:noFill/>
            <a:ln>
              <a:noFill/>
            </a:ln>
          </p:spPr>
          <p:txBody>
            <a:bodyPr anchorCtr="0" anchor="ctr" bIns="175250" lIns="175250" spcFirstLastPara="1" rIns="175250" wrap="square" tIns="175250">
              <a:noAutofit/>
            </a:bodyPr>
            <a:lstStyle/>
            <a:p>
              <a:pPr indent="0" lvl="0" marL="0" marR="0" rtl="0" algn="ctr">
                <a:lnSpc>
                  <a:spcPct val="90000"/>
                </a:lnSpc>
                <a:spcBef>
                  <a:spcPts val="0"/>
                </a:spcBef>
                <a:spcAft>
                  <a:spcPts val="0"/>
                </a:spcAft>
                <a:buClr>
                  <a:schemeClr val="lt1"/>
                </a:buClr>
                <a:buSzPts val="4600"/>
                <a:buFont typeface="Source Sans Pro"/>
                <a:buNone/>
              </a:pPr>
              <a:r>
                <a:rPr lang="en-US" sz="4600">
                  <a:solidFill>
                    <a:schemeClr val="lt1"/>
                  </a:solidFill>
                  <a:latin typeface="Source Sans Pro"/>
                  <a:ea typeface="Source Sans Pro"/>
                  <a:cs typeface="Source Sans Pro"/>
                  <a:sym typeface="Source Sans Pro"/>
                </a:rPr>
                <a:t>Tables</a:t>
              </a:r>
              <a:endParaRPr/>
            </a:p>
          </p:txBody>
        </p:sp>
        <p:sp>
          <p:nvSpPr>
            <p:cNvPr id="638" name="Google Shape;638;p37"/>
            <p:cNvSpPr/>
            <p:nvPr/>
          </p:nvSpPr>
          <p:spPr>
            <a:xfrm>
              <a:off x="1807368" y="2339975"/>
              <a:ext cx="3286125" cy="1971675"/>
            </a:xfrm>
            <a:prstGeom prst="rect">
              <a:avLst/>
            </a:prstGeom>
            <a:solidFill>
              <a:schemeClr val="accen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7"/>
            <p:cNvSpPr txBox="1"/>
            <p:nvPr/>
          </p:nvSpPr>
          <p:spPr>
            <a:xfrm>
              <a:off x="1807368" y="2339975"/>
              <a:ext cx="3286125" cy="1971675"/>
            </a:xfrm>
            <a:prstGeom prst="rect">
              <a:avLst/>
            </a:prstGeom>
            <a:noFill/>
            <a:ln>
              <a:noFill/>
            </a:ln>
          </p:spPr>
          <p:txBody>
            <a:bodyPr anchorCtr="0" anchor="ctr" bIns="175250" lIns="175250" spcFirstLastPara="1" rIns="175250" wrap="square" tIns="175250">
              <a:noAutofit/>
            </a:bodyPr>
            <a:lstStyle/>
            <a:p>
              <a:pPr indent="0" lvl="0" marL="0" marR="0" rtl="0" algn="ctr">
                <a:lnSpc>
                  <a:spcPct val="90000"/>
                </a:lnSpc>
                <a:spcBef>
                  <a:spcPts val="0"/>
                </a:spcBef>
                <a:spcAft>
                  <a:spcPts val="0"/>
                </a:spcAft>
                <a:buClr>
                  <a:schemeClr val="lt1"/>
                </a:buClr>
                <a:buSzPts val="4600"/>
                <a:buFont typeface="Source Sans Pro"/>
                <a:buNone/>
              </a:pPr>
              <a:r>
                <a:rPr lang="en-US" sz="4600">
                  <a:solidFill>
                    <a:schemeClr val="lt1"/>
                  </a:solidFill>
                  <a:latin typeface="Source Sans Pro"/>
                  <a:ea typeface="Source Sans Pro"/>
                  <a:cs typeface="Source Sans Pro"/>
                  <a:sym typeface="Source Sans Pro"/>
                </a:rPr>
                <a:t>Maps</a:t>
              </a:r>
              <a:endParaRPr/>
            </a:p>
          </p:txBody>
        </p:sp>
        <p:sp>
          <p:nvSpPr>
            <p:cNvPr id="640" name="Google Shape;640;p37"/>
            <p:cNvSpPr/>
            <p:nvPr/>
          </p:nvSpPr>
          <p:spPr>
            <a:xfrm>
              <a:off x="5422106" y="2339975"/>
              <a:ext cx="3286125" cy="1971675"/>
            </a:xfrm>
            <a:prstGeom prst="rect">
              <a:avLst/>
            </a:prstGeom>
            <a:solidFill>
              <a:schemeClr val="accen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7"/>
            <p:cNvSpPr txBox="1"/>
            <p:nvPr/>
          </p:nvSpPr>
          <p:spPr>
            <a:xfrm>
              <a:off x="5422106" y="2339975"/>
              <a:ext cx="3286125" cy="1971675"/>
            </a:xfrm>
            <a:prstGeom prst="rect">
              <a:avLst/>
            </a:prstGeom>
            <a:noFill/>
            <a:ln>
              <a:noFill/>
            </a:ln>
          </p:spPr>
          <p:txBody>
            <a:bodyPr anchorCtr="0" anchor="ctr" bIns="175250" lIns="175250" spcFirstLastPara="1" rIns="175250" wrap="square" tIns="175250">
              <a:noAutofit/>
            </a:bodyPr>
            <a:lstStyle/>
            <a:p>
              <a:pPr indent="0" lvl="0" marL="0" marR="0" rtl="0" algn="ctr">
                <a:lnSpc>
                  <a:spcPct val="90000"/>
                </a:lnSpc>
                <a:spcBef>
                  <a:spcPts val="0"/>
                </a:spcBef>
                <a:spcAft>
                  <a:spcPts val="0"/>
                </a:spcAft>
                <a:buClr>
                  <a:schemeClr val="lt1"/>
                </a:buClr>
                <a:buSzPts val="4600"/>
                <a:buFont typeface="Source Sans Pro"/>
                <a:buNone/>
              </a:pPr>
              <a:r>
                <a:rPr lang="en-US" sz="4600">
                  <a:solidFill>
                    <a:schemeClr val="lt1"/>
                  </a:solidFill>
                  <a:latin typeface="Source Sans Pro"/>
                  <a:ea typeface="Source Sans Pro"/>
                  <a:cs typeface="Source Sans Pro"/>
                  <a:sym typeface="Source Sans Pro"/>
                </a:rPr>
                <a:t>Dashboards</a:t>
              </a:r>
              <a:endParaRPr/>
            </a:p>
          </p:txBody>
        </p:sp>
      </p:grpSp>
      <p:sp>
        <p:nvSpPr>
          <p:cNvPr id="642" name="Google Shape;642;p37"/>
          <p:cNvSpPr/>
          <p:nvPr/>
        </p:nvSpPr>
        <p:spPr>
          <a:xfrm rot="-4325643">
            <a:off x="1900752" y="3876151"/>
            <a:ext cx="623455" cy="1895033"/>
          </a:xfrm>
          <a:prstGeom prst="downArrow">
            <a:avLst>
              <a:gd fmla="val 50000" name="adj1"/>
              <a:gd fmla="val 50000" name="adj2"/>
            </a:avLst>
          </a:prstGeom>
          <a:solidFill>
            <a:schemeClr val="accent4"/>
          </a:solidFill>
          <a:ln cap="flat" cmpd="sng" w="12700">
            <a:solidFill>
              <a:srgbClr val="577F7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cxnSp>
        <p:nvCxnSpPr>
          <p:cNvPr id="643" name="Google Shape;643;p37"/>
          <p:cNvCxnSpPr/>
          <p:nvPr/>
        </p:nvCxnSpPr>
        <p:spPr>
          <a:xfrm>
            <a:off x="1032163" y="2042745"/>
            <a:ext cx="2916382" cy="1697982"/>
          </a:xfrm>
          <a:prstGeom prst="straightConnector1">
            <a:avLst/>
          </a:prstGeom>
          <a:noFill/>
          <a:ln cap="flat" cmpd="sng" w="19050">
            <a:solidFill>
              <a:schemeClr val="dk1"/>
            </a:solidFill>
            <a:prstDash val="solid"/>
            <a:miter lim="800000"/>
            <a:headEnd len="sm" w="sm" type="none"/>
            <a:tailEnd len="sm" w="sm" type="none"/>
          </a:ln>
        </p:spPr>
      </p:cxnSp>
      <p:cxnSp>
        <p:nvCxnSpPr>
          <p:cNvPr id="644" name="Google Shape;644;p37"/>
          <p:cNvCxnSpPr/>
          <p:nvPr/>
        </p:nvCxnSpPr>
        <p:spPr>
          <a:xfrm>
            <a:off x="4578927" y="2042745"/>
            <a:ext cx="2964873" cy="1531728"/>
          </a:xfrm>
          <a:prstGeom prst="straightConnector1">
            <a:avLst/>
          </a:prstGeom>
          <a:noFill/>
          <a:ln cap="flat" cmpd="sng" w="19050">
            <a:solidFill>
              <a:schemeClr val="dk1"/>
            </a:solidFill>
            <a:prstDash val="solid"/>
            <a:miter lim="800000"/>
            <a:headEnd len="sm" w="sm" type="none"/>
            <a:tailEnd len="sm" w="sm" type="none"/>
          </a:ln>
        </p:spPr>
      </p:cxnSp>
      <p:cxnSp>
        <p:nvCxnSpPr>
          <p:cNvPr id="645" name="Google Shape;645;p37"/>
          <p:cNvCxnSpPr/>
          <p:nvPr/>
        </p:nvCxnSpPr>
        <p:spPr>
          <a:xfrm>
            <a:off x="8174182" y="2001181"/>
            <a:ext cx="2964873" cy="1531728"/>
          </a:xfrm>
          <a:prstGeom prst="straightConnector1">
            <a:avLst/>
          </a:prstGeom>
          <a:noFill/>
          <a:ln cap="flat" cmpd="sng" w="19050">
            <a:solidFill>
              <a:schemeClr val="dk1"/>
            </a:solidFill>
            <a:prstDash val="solid"/>
            <a:miter lim="800000"/>
            <a:headEnd len="sm" w="sm" type="none"/>
            <a:tailEnd len="sm" w="sm"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38"/>
          <p:cNvSpPr txBox="1"/>
          <p:nvPr>
            <p:ph type="title"/>
          </p:nvPr>
        </p:nvSpPr>
        <p:spPr>
          <a:xfrm>
            <a:off x="83820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Source Sans Pro"/>
              <a:buNone/>
            </a:pPr>
            <a:r>
              <a:rPr b="1" lang="en-US" sz="3000"/>
              <a:t>Maps</a:t>
            </a:r>
            <a:endParaRPr/>
          </a:p>
        </p:txBody>
      </p:sp>
      <p:grpSp>
        <p:nvGrpSpPr>
          <p:cNvPr id="652" name="Google Shape;652;p38"/>
          <p:cNvGrpSpPr/>
          <p:nvPr/>
        </p:nvGrpSpPr>
        <p:grpSpPr>
          <a:xfrm>
            <a:off x="192303" y="1589252"/>
            <a:ext cx="11807393" cy="3911096"/>
            <a:chOff x="2325" y="261623"/>
            <a:chExt cx="11807393" cy="3911096"/>
          </a:xfrm>
        </p:grpSpPr>
        <p:sp>
          <p:nvSpPr>
            <p:cNvPr id="653" name="Google Shape;653;p38"/>
            <p:cNvSpPr/>
            <p:nvPr/>
          </p:nvSpPr>
          <p:spPr>
            <a:xfrm>
              <a:off x="2325" y="261623"/>
              <a:ext cx="3689713" cy="2542212"/>
            </a:xfrm>
            <a:prstGeom prst="roundRect">
              <a:avLst>
                <a:gd fmla="val 16667" name="adj"/>
              </a:avLst>
            </a:prstGeom>
            <a:blipFill rotWithShape="1">
              <a:blip r:embed="rId3">
                <a:alphaModFix/>
              </a:blip>
              <a:stretch>
                <a:fillRect b="0" l="-6998" r="-6999" t="0"/>
              </a:stretch>
            </a:blipFill>
            <a:ln cap="flat" cmpd="sng" w="12700">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8"/>
            <p:cNvSpPr/>
            <p:nvPr/>
          </p:nvSpPr>
          <p:spPr>
            <a:xfrm>
              <a:off x="2325" y="2803836"/>
              <a:ext cx="3689713" cy="136888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8"/>
            <p:cNvSpPr txBox="1"/>
            <p:nvPr/>
          </p:nvSpPr>
          <p:spPr>
            <a:xfrm>
              <a:off x="2325" y="2803836"/>
              <a:ext cx="3689713" cy="1368883"/>
            </a:xfrm>
            <a:prstGeom prst="rect">
              <a:avLst/>
            </a:prstGeom>
            <a:noFill/>
            <a:ln>
              <a:noFill/>
            </a:ln>
          </p:spPr>
          <p:txBody>
            <a:bodyPr anchorCtr="0" anchor="t" bIns="0" lIns="149350" spcFirstLastPara="1" rIns="149350" wrap="square" tIns="149350">
              <a:noAutofit/>
            </a:bodyPr>
            <a:lstStyle/>
            <a:p>
              <a:pPr indent="0" lvl="0" marL="0" marR="0" rtl="0" algn="l">
                <a:lnSpc>
                  <a:spcPct val="90000"/>
                </a:lnSpc>
                <a:spcBef>
                  <a:spcPts val="0"/>
                </a:spcBef>
                <a:spcAft>
                  <a:spcPts val="0"/>
                </a:spcAft>
                <a:buClr>
                  <a:schemeClr val="dk1"/>
                </a:buClr>
                <a:buSzPts val="2100"/>
                <a:buFont typeface="Source Sans Pro"/>
                <a:buNone/>
              </a:pPr>
              <a:r>
                <a:rPr lang="en-US" sz="2100">
                  <a:solidFill>
                    <a:schemeClr val="dk1"/>
                  </a:solidFill>
                  <a:latin typeface="Source Sans Pro"/>
                  <a:ea typeface="Source Sans Pro"/>
                  <a:cs typeface="Source Sans Pro"/>
                  <a:sym typeface="Source Sans Pro"/>
                </a:rPr>
                <a:t>Map</a:t>
              </a:r>
              <a:endParaRPr/>
            </a:p>
            <a:p>
              <a:pPr indent="-171450" lvl="1" marL="171450" marR="0" rtl="0" algn="l">
                <a:lnSpc>
                  <a:spcPct val="90000"/>
                </a:lnSpc>
                <a:spcBef>
                  <a:spcPts val="735"/>
                </a:spcBef>
                <a:spcAft>
                  <a:spcPts val="0"/>
                </a:spcAft>
                <a:buClr>
                  <a:schemeClr val="dk1"/>
                </a:buClr>
                <a:buSzPts val="1600"/>
                <a:buFont typeface="Source Sans Pro"/>
                <a:buChar char="•"/>
              </a:pPr>
              <a:r>
                <a:rPr b="0" i="0" lang="en-US" sz="1600" u="none" cap="none" strike="noStrike">
                  <a:solidFill>
                    <a:schemeClr val="dk1"/>
                  </a:solidFill>
                  <a:latin typeface="Source Sans Pro"/>
                  <a:ea typeface="Source Sans Pro"/>
                  <a:cs typeface="Source Sans Pro"/>
                  <a:sym typeface="Source Sans Pro"/>
                </a:rPr>
                <a:t>1 geographic variable </a:t>
              </a:r>
              <a:endParaRPr/>
            </a:p>
            <a:p>
              <a:pPr indent="-171450" lvl="1" marL="171450" marR="0" rtl="0" algn="l">
                <a:lnSpc>
                  <a:spcPct val="90000"/>
                </a:lnSpc>
                <a:spcBef>
                  <a:spcPts val="240"/>
                </a:spcBef>
                <a:spcAft>
                  <a:spcPts val="0"/>
                </a:spcAft>
                <a:buClr>
                  <a:schemeClr val="dk1"/>
                </a:buClr>
                <a:buSzPts val="1600"/>
                <a:buFont typeface="Source Sans Pro"/>
                <a:buChar char="•"/>
              </a:pPr>
              <a:r>
                <a:rPr b="0" i="0" lang="en-US" sz="1600" u="none" cap="none" strike="noStrike">
                  <a:solidFill>
                    <a:schemeClr val="dk1"/>
                  </a:solidFill>
                  <a:latin typeface="Source Sans Pro"/>
                  <a:ea typeface="Source Sans Pro"/>
                  <a:cs typeface="Source Sans Pro"/>
                  <a:sym typeface="Source Sans Pro"/>
                </a:rPr>
                <a:t>O or more category/variable(s)</a:t>
              </a:r>
              <a:endParaRPr/>
            </a:p>
            <a:p>
              <a:pPr indent="-171450" lvl="1" marL="171450" marR="0" rtl="0" algn="l">
                <a:lnSpc>
                  <a:spcPct val="90000"/>
                </a:lnSpc>
                <a:spcBef>
                  <a:spcPts val="240"/>
                </a:spcBef>
                <a:spcAft>
                  <a:spcPts val="0"/>
                </a:spcAft>
                <a:buClr>
                  <a:schemeClr val="dk1"/>
                </a:buClr>
                <a:buSzPts val="1600"/>
                <a:buFont typeface="Source Sans Pro"/>
                <a:buChar char="•"/>
              </a:pPr>
              <a:r>
                <a:rPr b="0" i="0" lang="en-US" sz="1600" u="none" cap="none" strike="noStrike">
                  <a:solidFill>
                    <a:schemeClr val="dk1"/>
                  </a:solidFill>
                  <a:latin typeface="Source Sans Pro"/>
                  <a:ea typeface="Source Sans Pro"/>
                  <a:cs typeface="Source Sans Pro"/>
                  <a:sym typeface="Source Sans Pro"/>
                </a:rPr>
                <a:t>0 or 2 measure(s)</a:t>
              </a:r>
              <a:endParaRPr/>
            </a:p>
          </p:txBody>
        </p:sp>
        <p:sp>
          <p:nvSpPr>
            <p:cNvPr id="656" name="Google Shape;656;p38"/>
            <p:cNvSpPr/>
            <p:nvPr/>
          </p:nvSpPr>
          <p:spPr>
            <a:xfrm>
              <a:off x="4061165" y="261623"/>
              <a:ext cx="3689713" cy="2542212"/>
            </a:xfrm>
            <a:prstGeom prst="roundRect">
              <a:avLst>
                <a:gd fmla="val 16667" name="adj"/>
              </a:avLst>
            </a:prstGeom>
            <a:blipFill rotWithShape="1">
              <a:blip r:embed="rId4">
                <a:alphaModFix/>
              </a:blip>
              <a:stretch>
                <a:fillRect b="-1999" l="0" r="0" t="-1998"/>
              </a:stretch>
            </a:blipFill>
            <a:ln cap="flat" cmpd="sng" w="12700">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8"/>
            <p:cNvSpPr/>
            <p:nvPr/>
          </p:nvSpPr>
          <p:spPr>
            <a:xfrm>
              <a:off x="4061165" y="2803836"/>
              <a:ext cx="3689713" cy="136888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8"/>
            <p:cNvSpPr txBox="1"/>
            <p:nvPr/>
          </p:nvSpPr>
          <p:spPr>
            <a:xfrm>
              <a:off x="4061165" y="2803836"/>
              <a:ext cx="3689713" cy="1368883"/>
            </a:xfrm>
            <a:prstGeom prst="rect">
              <a:avLst/>
            </a:prstGeom>
            <a:noFill/>
            <a:ln>
              <a:noFill/>
            </a:ln>
          </p:spPr>
          <p:txBody>
            <a:bodyPr anchorCtr="0" anchor="t" bIns="0" lIns="149350" spcFirstLastPara="1" rIns="149350" wrap="square" tIns="149350">
              <a:noAutofit/>
            </a:bodyPr>
            <a:lstStyle/>
            <a:p>
              <a:pPr indent="0" lvl="0" marL="0" marR="0" rtl="0" algn="l">
                <a:lnSpc>
                  <a:spcPct val="90000"/>
                </a:lnSpc>
                <a:spcBef>
                  <a:spcPts val="0"/>
                </a:spcBef>
                <a:spcAft>
                  <a:spcPts val="0"/>
                </a:spcAft>
                <a:buClr>
                  <a:schemeClr val="dk1"/>
                </a:buClr>
                <a:buSzPts val="2100"/>
                <a:buFont typeface="Source Sans Pro"/>
                <a:buNone/>
              </a:pPr>
              <a:r>
                <a:rPr lang="en-US" sz="2100">
                  <a:solidFill>
                    <a:schemeClr val="dk1"/>
                  </a:solidFill>
                  <a:latin typeface="Source Sans Pro"/>
                  <a:ea typeface="Source Sans Pro"/>
                  <a:cs typeface="Source Sans Pro"/>
                  <a:sym typeface="Source Sans Pro"/>
                </a:rPr>
                <a:t>Heat Map</a:t>
              </a:r>
              <a:endParaRPr/>
            </a:p>
            <a:p>
              <a:pPr indent="-171450" lvl="1" marL="171450" marR="0" rtl="0" algn="l">
                <a:lnSpc>
                  <a:spcPct val="90000"/>
                </a:lnSpc>
                <a:spcBef>
                  <a:spcPts val="735"/>
                </a:spcBef>
                <a:spcAft>
                  <a:spcPts val="0"/>
                </a:spcAft>
                <a:buClr>
                  <a:schemeClr val="dk1"/>
                </a:buClr>
                <a:buSzPts val="1600"/>
                <a:buFont typeface="Source Sans Pro"/>
                <a:buChar char="•"/>
              </a:pPr>
              <a:r>
                <a:rPr b="0" i="0" lang="en-US" sz="1600" u="none" cap="none" strike="noStrike">
                  <a:solidFill>
                    <a:schemeClr val="dk1"/>
                  </a:solidFill>
                  <a:latin typeface="Source Sans Pro"/>
                  <a:ea typeface="Source Sans Pro"/>
                  <a:cs typeface="Source Sans Pro"/>
                  <a:sym typeface="Source Sans Pro"/>
                </a:rPr>
                <a:t>1 or more category/variable(s)</a:t>
              </a:r>
              <a:endParaRPr/>
            </a:p>
            <a:p>
              <a:pPr indent="-171450" lvl="1" marL="171450" marR="0" rtl="0" algn="l">
                <a:lnSpc>
                  <a:spcPct val="90000"/>
                </a:lnSpc>
                <a:spcBef>
                  <a:spcPts val="240"/>
                </a:spcBef>
                <a:spcAft>
                  <a:spcPts val="0"/>
                </a:spcAft>
                <a:buClr>
                  <a:schemeClr val="dk1"/>
                </a:buClr>
                <a:buSzPts val="1600"/>
                <a:buFont typeface="Source Sans Pro"/>
                <a:buChar char="•"/>
              </a:pPr>
              <a:r>
                <a:rPr b="0" i="0" lang="en-US" sz="1600" u="none" cap="none" strike="noStrike">
                  <a:solidFill>
                    <a:schemeClr val="dk1"/>
                  </a:solidFill>
                  <a:latin typeface="Source Sans Pro"/>
                  <a:ea typeface="Source Sans Pro"/>
                  <a:cs typeface="Source Sans Pro"/>
                  <a:sym typeface="Source Sans Pro"/>
                </a:rPr>
                <a:t>1 or 2 measure(s)</a:t>
              </a:r>
              <a:endParaRPr/>
            </a:p>
          </p:txBody>
        </p:sp>
        <p:sp>
          <p:nvSpPr>
            <p:cNvPr id="659" name="Google Shape;659;p38"/>
            <p:cNvSpPr/>
            <p:nvPr/>
          </p:nvSpPr>
          <p:spPr>
            <a:xfrm>
              <a:off x="8120005" y="261623"/>
              <a:ext cx="3689713" cy="2542212"/>
            </a:xfrm>
            <a:prstGeom prst="roundRect">
              <a:avLst>
                <a:gd fmla="val 16667" name="adj"/>
              </a:avLst>
            </a:prstGeom>
            <a:blipFill rotWithShape="1">
              <a:blip r:embed="rId5">
                <a:alphaModFix/>
              </a:blip>
              <a:stretch>
                <a:fillRect b="0" l="-4999" r="-4998" t="0"/>
              </a:stretch>
            </a:blipFill>
            <a:ln cap="flat" cmpd="sng" w="12700">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8"/>
            <p:cNvSpPr/>
            <p:nvPr/>
          </p:nvSpPr>
          <p:spPr>
            <a:xfrm>
              <a:off x="8120005" y="2803836"/>
              <a:ext cx="3689713" cy="136888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8"/>
            <p:cNvSpPr txBox="1"/>
            <p:nvPr/>
          </p:nvSpPr>
          <p:spPr>
            <a:xfrm>
              <a:off x="8120005" y="2803836"/>
              <a:ext cx="3689713" cy="1368883"/>
            </a:xfrm>
            <a:prstGeom prst="rect">
              <a:avLst/>
            </a:prstGeom>
            <a:noFill/>
            <a:ln>
              <a:noFill/>
            </a:ln>
          </p:spPr>
          <p:txBody>
            <a:bodyPr anchorCtr="0" anchor="t" bIns="0" lIns="149350" spcFirstLastPara="1" rIns="149350" wrap="square" tIns="149350">
              <a:noAutofit/>
            </a:bodyPr>
            <a:lstStyle/>
            <a:p>
              <a:pPr indent="0" lvl="0" marL="0" marR="0" rtl="0" algn="l">
                <a:lnSpc>
                  <a:spcPct val="90000"/>
                </a:lnSpc>
                <a:spcBef>
                  <a:spcPts val="0"/>
                </a:spcBef>
                <a:spcAft>
                  <a:spcPts val="0"/>
                </a:spcAft>
                <a:buClr>
                  <a:schemeClr val="dk1"/>
                </a:buClr>
                <a:buSzPts val="2100"/>
                <a:buFont typeface="Source Sans Pro"/>
                <a:buNone/>
              </a:pPr>
              <a:r>
                <a:rPr lang="en-US" sz="2100">
                  <a:solidFill>
                    <a:schemeClr val="dk1"/>
                  </a:solidFill>
                  <a:latin typeface="Source Sans Pro"/>
                  <a:ea typeface="Source Sans Pro"/>
                  <a:cs typeface="Source Sans Pro"/>
                  <a:sym typeface="Source Sans Pro"/>
                </a:rPr>
                <a:t>Treemap</a:t>
              </a:r>
              <a:endParaRPr sz="2100">
                <a:solidFill>
                  <a:schemeClr val="dk1"/>
                </a:solidFill>
                <a:latin typeface="Source Sans Pro"/>
                <a:ea typeface="Source Sans Pro"/>
                <a:cs typeface="Source Sans Pro"/>
                <a:sym typeface="Source Sans Pro"/>
              </a:endParaRPr>
            </a:p>
            <a:p>
              <a:pPr indent="-171450" lvl="1" marL="171450" marR="0" rtl="0" algn="l">
                <a:lnSpc>
                  <a:spcPct val="90000"/>
                </a:lnSpc>
                <a:spcBef>
                  <a:spcPts val="735"/>
                </a:spcBef>
                <a:spcAft>
                  <a:spcPts val="0"/>
                </a:spcAft>
                <a:buClr>
                  <a:schemeClr val="dk1"/>
                </a:buClr>
                <a:buSzPts val="1600"/>
                <a:buFont typeface="Source Sans Pro"/>
                <a:buChar char="•"/>
              </a:pPr>
              <a:r>
                <a:rPr b="0" i="0" lang="en-US" sz="1600" u="none" cap="none" strike="noStrike">
                  <a:solidFill>
                    <a:schemeClr val="dk1"/>
                  </a:solidFill>
                  <a:latin typeface="Source Sans Pro"/>
                  <a:ea typeface="Source Sans Pro"/>
                  <a:cs typeface="Source Sans Pro"/>
                  <a:sym typeface="Source Sans Pro"/>
                </a:rPr>
                <a:t>1 or more category/variable(s)</a:t>
              </a:r>
              <a:endParaRPr/>
            </a:p>
            <a:p>
              <a:pPr indent="-171450" lvl="1" marL="171450" marR="0" rtl="0" algn="l">
                <a:lnSpc>
                  <a:spcPct val="90000"/>
                </a:lnSpc>
                <a:spcBef>
                  <a:spcPts val="240"/>
                </a:spcBef>
                <a:spcAft>
                  <a:spcPts val="0"/>
                </a:spcAft>
                <a:buClr>
                  <a:schemeClr val="dk1"/>
                </a:buClr>
                <a:buSzPts val="1600"/>
                <a:buFont typeface="Source Sans Pro"/>
                <a:buChar char="•"/>
              </a:pPr>
              <a:r>
                <a:rPr b="0" i="0" lang="en-US" sz="1600" u="none" cap="none" strike="noStrike">
                  <a:solidFill>
                    <a:schemeClr val="dk1"/>
                  </a:solidFill>
                  <a:latin typeface="Source Sans Pro"/>
                  <a:ea typeface="Source Sans Pro"/>
                  <a:cs typeface="Source Sans Pro"/>
                  <a:sym typeface="Source Sans Pro"/>
                </a:rPr>
                <a:t>1 or 2 measure(s)</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39"/>
          <p:cNvSpPr txBox="1"/>
          <p:nvPr>
            <p:ph type="title"/>
          </p:nvPr>
        </p:nvSpPr>
        <p:spPr>
          <a:xfrm>
            <a:off x="704188" y="820882"/>
            <a:ext cx="11487812" cy="1101435"/>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Source Sans Pro"/>
              <a:buNone/>
            </a:pPr>
            <a:r>
              <a:rPr b="1" lang="en-US" sz="4000"/>
              <a:t>Map</a:t>
            </a:r>
            <a:r>
              <a:rPr lang="en-US" sz="4000"/>
              <a:t> - </a:t>
            </a:r>
            <a:r>
              <a:rPr lang="en-US" sz="2400"/>
              <a:t>used for visualizing any kind of location information (postal codes, state abbreviations, country names). </a:t>
            </a:r>
            <a:br>
              <a:rPr lang="en-US" sz="2400"/>
            </a:br>
            <a:br>
              <a:rPr lang="en-US" sz="2400"/>
            </a:br>
            <a:endParaRPr b="1" sz="2400"/>
          </a:p>
        </p:txBody>
      </p:sp>
      <p:sp>
        <p:nvSpPr>
          <p:cNvPr id="668" name="Google Shape;668;p39"/>
          <p:cNvSpPr txBox="1"/>
          <p:nvPr>
            <p:ph idx="1" type="body"/>
          </p:nvPr>
        </p:nvSpPr>
        <p:spPr>
          <a:xfrm>
            <a:off x="292628" y="1719072"/>
            <a:ext cx="11899372" cy="5008098"/>
          </a:xfrm>
          <a:prstGeom prst="rect">
            <a:avLst/>
          </a:prstGeom>
          <a:solidFill>
            <a:schemeClr val="lt1"/>
          </a:solid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000"/>
              <a:buChar char="•"/>
            </a:pPr>
            <a:r>
              <a:rPr lang="en-US" sz="2000"/>
              <a:t> Simple and compelling way to show how location correlates with trends in your data</a:t>
            </a:r>
            <a:endParaRPr/>
          </a:p>
          <a:p>
            <a:pPr indent="-228600" lvl="1" marL="685800" rtl="0" algn="l">
              <a:lnSpc>
                <a:spcPct val="90000"/>
              </a:lnSpc>
              <a:spcBef>
                <a:spcPts val="500"/>
              </a:spcBef>
              <a:spcAft>
                <a:spcPts val="0"/>
              </a:spcAft>
              <a:buClr>
                <a:schemeClr val="dk1"/>
              </a:buClr>
              <a:buSzPts val="2000"/>
              <a:buChar char="•"/>
            </a:pPr>
            <a:r>
              <a:rPr lang="en-US" sz="2000"/>
              <a:t>Example : Insurance claims by state, product export destinations by country, car accidents by zip code, and custom sales territories</a:t>
            </a:r>
            <a:endParaRPr/>
          </a:p>
          <a:p>
            <a:pPr indent="-228600" lvl="0" marL="228600" rtl="0" algn="l">
              <a:lnSpc>
                <a:spcPct val="90000"/>
              </a:lnSpc>
              <a:spcBef>
                <a:spcPts val="1000"/>
              </a:spcBef>
              <a:spcAft>
                <a:spcPts val="0"/>
              </a:spcAft>
              <a:buClr>
                <a:schemeClr val="dk1"/>
              </a:buClr>
              <a:buSzPts val="2000"/>
              <a:buChar char="•"/>
            </a:pPr>
            <a:r>
              <a:rPr lang="en-US" sz="2000"/>
              <a:t>A map provides an intuitive way to drill down into your data</a:t>
            </a:r>
            <a:endParaRPr/>
          </a:p>
          <a:p>
            <a:pPr indent="-228600" lvl="0" marL="228600" rtl="0" algn="l">
              <a:lnSpc>
                <a:spcPct val="90000"/>
              </a:lnSpc>
              <a:spcBef>
                <a:spcPts val="1000"/>
              </a:spcBef>
              <a:spcAft>
                <a:spcPts val="0"/>
              </a:spcAft>
              <a:buClr>
                <a:schemeClr val="dk1"/>
              </a:buClr>
              <a:buSzPts val="2000"/>
              <a:buChar char="•"/>
            </a:pPr>
            <a:r>
              <a:rPr lang="en-US" sz="2000"/>
              <a:t>Viewers can see large trends at a glance, and use filter actions to quickly investigate even further </a:t>
            </a:r>
            <a:endParaRPr/>
          </a:p>
          <a:p>
            <a:pPr indent="-101600" lvl="0" marL="228600" rtl="0" algn="l">
              <a:lnSpc>
                <a:spcPct val="90000"/>
              </a:lnSpc>
              <a:spcBef>
                <a:spcPts val="1000"/>
              </a:spcBef>
              <a:spcAft>
                <a:spcPts val="0"/>
              </a:spcAft>
              <a:buClr>
                <a:schemeClr val="dk1"/>
              </a:buClr>
              <a:buSzPts val="2000"/>
              <a:buNone/>
            </a:pPr>
            <a:r>
              <a:t/>
            </a:r>
            <a:endParaRPr b="1" sz="2000"/>
          </a:p>
          <a:p>
            <a:pPr indent="-228600" lvl="0" marL="228600" rtl="0" algn="l">
              <a:lnSpc>
                <a:spcPct val="90000"/>
              </a:lnSpc>
              <a:spcBef>
                <a:spcPts val="1000"/>
              </a:spcBef>
              <a:spcAft>
                <a:spcPts val="0"/>
              </a:spcAft>
              <a:buClr>
                <a:schemeClr val="dk1"/>
              </a:buClr>
              <a:buSzPts val="2000"/>
              <a:buChar char="•"/>
            </a:pPr>
            <a:r>
              <a:rPr b="1" lang="en-US" sz="2000"/>
              <a:t>Tips</a:t>
            </a:r>
            <a:r>
              <a:rPr lang="en-US" sz="2000"/>
              <a:t>: </a:t>
            </a:r>
            <a:endParaRPr/>
          </a:p>
          <a:p>
            <a:pPr indent="-228600" lvl="0" marL="228600" rtl="0" algn="l">
              <a:lnSpc>
                <a:spcPct val="90000"/>
              </a:lnSpc>
              <a:spcBef>
                <a:spcPts val="1000"/>
              </a:spcBef>
              <a:spcAft>
                <a:spcPts val="0"/>
              </a:spcAft>
              <a:buClr>
                <a:schemeClr val="dk1"/>
              </a:buClr>
              <a:buSzPts val="2000"/>
              <a:buChar char="•"/>
            </a:pPr>
            <a:r>
              <a:rPr lang="en-US" sz="2000"/>
              <a:t>Use a map as a filter for other types of charts, graphs, and tables</a:t>
            </a:r>
            <a:endParaRPr/>
          </a:p>
          <a:p>
            <a:pPr indent="-228600" lvl="0" marL="228600" rtl="0" algn="l">
              <a:lnSpc>
                <a:spcPct val="90000"/>
              </a:lnSpc>
              <a:spcBef>
                <a:spcPts val="1000"/>
              </a:spcBef>
              <a:spcAft>
                <a:spcPts val="0"/>
              </a:spcAft>
              <a:buClr>
                <a:schemeClr val="dk1"/>
              </a:buClr>
              <a:buSzPts val="2000"/>
              <a:buChar char="•"/>
            </a:pPr>
            <a:r>
              <a:rPr lang="en-US" sz="2000"/>
              <a:t>Layer data points on top of maps</a:t>
            </a:r>
            <a:endParaRPr/>
          </a:p>
          <a:p>
            <a:pPr indent="-228600" lvl="0" marL="228600" rtl="0" algn="l">
              <a:lnSpc>
                <a:spcPct val="90000"/>
              </a:lnSpc>
              <a:spcBef>
                <a:spcPts val="1000"/>
              </a:spcBef>
              <a:spcAft>
                <a:spcPts val="0"/>
              </a:spcAft>
              <a:buClr>
                <a:schemeClr val="dk1"/>
              </a:buClr>
              <a:buSzPts val="2000"/>
              <a:buChar char="•"/>
            </a:pPr>
            <a:r>
              <a:rPr lang="en-US" sz="2000"/>
              <a:t>Marks can be overlaid on a map to show individual data points with more precision</a:t>
            </a:r>
            <a:endParaRPr/>
          </a:p>
          <a:p>
            <a:pPr indent="-228600" lvl="0" marL="228600" rtl="0" algn="l">
              <a:lnSpc>
                <a:spcPct val="90000"/>
              </a:lnSpc>
              <a:spcBef>
                <a:spcPts val="1000"/>
              </a:spcBef>
              <a:spcAft>
                <a:spcPts val="0"/>
              </a:spcAft>
              <a:buClr>
                <a:schemeClr val="dk1"/>
              </a:buClr>
              <a:buSzPts val="2000"/>
              <a:buChar char="•"/>
            </a:pPr>
            <a:r>
              <a:rPr lang="en-US" sz="2000"/>
              <a:t>Try varying their size to add more visual detail to your analysis</a:t>
            </a:r>
            <a:endParaRPr/>
          </a:p>
          <a:p>
            <a:pPr indent="0" lvl="1" marL="457200" rtl="0" algn="l">
              <a:lnSpc>
                <a:spcPct val="90000"/>
              </a:lnSpc>
              <a:spcBef>
                <a:spcPts val="500"/>
              </a:spcBef>
              <a:spcAft>
                <a:spcPts val="0"/>
              </a:spcAft>
              <a:buClr>
                <a:schemeClr val="dk1"/>
              </a:buClr>
              <a:buSzPts val="2000"/>
              <a:buNone/>
            </a:pPr>
            <a:r>
              <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Source Sans Pro"/>
              <a:buNone/>
            </a:pPr>
            <a:r>
              <a:rPr b="1" lang="en-US"/>
              <a:t>Goals</a:t>
            </a:r>
            <a:endParaRPr/>
          </a:p>
        </p:txBody>
      </p:sp>
      <p:grpSp>
        <p:nvGrpSpPr>
          <p:cNvPr id="190" name="Google Shape;190;p4"/>
          <p:cNvGrpSpPr/>
          <p:nvPr/>
        </p:nvGrpSpPr>
        <p:grpSpPr>
          <a:xfrm>
            <a:off x="851960" y="2023182"/>
            <a:ext cx="10488079" cy="3115335"/>
            <a:chOff x="13760" y="1038444"/>
            <a:chExt cx="10488079" cy="3115335"/>
          </a:xfrm>
        </p:grpSpPr>
        <p:sp>
          <p:nvSpPr>
            <p:cNvPr id="191" name="Google Shape;191;p4"/>
            <p:cNvSpPr/>
            <p:nvPr/>
          </p:nvSpPr>
          <p:spPr>
            <a:xfrm>
              <a:off x="13760" y="1038444"/>
              <a:ext cx="2011384" cy="603415"/>
            </a:xfrm>
            <a:prstGeom prst="rect">
              <a:avLst/>
            </a:prstGeom>
            <a:solidFill>
              <a:srgbClr val="7D96B9"/>
            </a:solidFill>
            <a:ln cap="flat" cmpd="sng" w="12700">
              <a:solidFill>
                <a:srgbClr val="7D96B9"/>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4"/>
            <p:cNvSpPr txBox="1"/>
            <p:nvPr/>
          </p:nvSpPr>
          <p:spPr>
            <a:xfrm>
              <a:off x="13760" y="1038444"/>
              <a:ext cx="2011384" cy="603415"/>
            </a:xfrm>
            <a:prstGeom prst="rect">
              <a:avLst/>
            </a:prstGeom>
            <a:noFill/>
            <a:ln>
              <a:noFill/>
            </a:ln>
          </p:spPr>
          <p:txBody>
            <a:bodyPr anchorCtr="0" anchor="ctr" bIns="158925" lIns="158925" spcFirstLastPara="1" rIns="158925" wrap="square" tIns="158925">
              <a:noAutofit/>
            </a:bodyPr>
            <a:lstStyle/>
            <a:p>
              <a:pPr indent="0" lvl="0" marL="0" marR="0" rtl="0" algn="ctr">
                <a:lnSpc>
                  <a:spcPct val="90000"/>
                </a:lnSpc>
                <a:spcBef>
                  <a:spcPts val="0"/>
                </a:spcBef>
                <a:spcAft>
                  <a:spcPts val="0"/>
                </a:spcAft>
                <a:buClr>
                  <a:schemeClr val="lt1"/>
                </a:buClr>
                <a:buSzPts val="2000"/>
                <a:buFont typeface="Source Sans Pro"/>
                <a:buNone/>
              </a:pPr>
              <a:r>
                <a:rPr b="1" lang="en-US" sz="2000">
                  <a:solidFill>
                    <a:schemeClr val="lt1"/>
                  </a:solidFill>
                  <a:latin typeface="Source Sans Pro"/>
                  <a:ea typeface="Source Sans Pro"/>
                  <a:cs typeface="Source Sans Pro"/>
                  <a:sym typeface="Source Sans Pro"/>
                </a:rPr>
                <a:t>Understand</a:t>
              </a:r>
              <a:endParaRPr b="1" sz="1900">
                <a:solidFill>
                  <a:schemeClr val="lt1"/>
                </a:solidFill>
                <a:latin typeface="Source Sans Pro"/>
                <a:ea typeface="Source Sans Pro"/>
                <a:cs typeface="Source Sans Pro"/>
                <a:sym typeface="Source Sans Pro"/>
              </a:endParaRPr>
            </a:p>
          </p:txBody>
        </p:sp>
        <p:sp>
          <p:nvSpPr>
            <p:cNvPr id="193" name="Google Shape;193;p4"/>
            <p:cNvSpPr/>
            <p:nvPr/>
          </p:nvSpPr>
          <p:spPr>
            <a:xfrm>
              <a:off x="13760" y="1641860"/>
              <a:ext cx="2011384" cy="2511919"/>
            </a:xfrm>
            <a:prstGeom prst="rect">
              <a:avLst/>
            </a:prstGeom>
            <a:solidFill>
              <a:srgbClr val="D7DCE6">
                <a:alpha val="89803"/>
              </a:srgbClr>
            </a:solidFill>
            <a:ln cap="flat" cmpd="sng" w="12700">
              <a:solidFill>
                <a:srgbClr val="D7DCE6">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4"/>
            <p:cNvSpPr txBox="1"/>
            <p:nvPr/>
          </p:nvSpPr>
          <p:spPr>
            <a:xfrm>
              <a:off x="13760" y="1641860"/>
              <a:ext cx="2011384" cy="2511919"/>
            </a:xfrm>
            <a:prstGeom prst="rect">
              <a:avLst/>
            </a:prstGeom>
            <a:noFill/>
            <a:ln>
              <a:noFill/>
            </a:ln>
          </p:spPr>
          <p:txBody>
            <a:bodyPr anchorCtr="0" anchor="t" bIns="198675" lIns="198675" spcFirstLastPara="1" rIns="198675" wrap="square" tIns="198675">
              <a:noAutofit/>
            </a:bodyPr>
            <a:lstStyle/>
            <a:p>
              <a:pPr indent="0" lvl="0" marL="0" marR="0" rtl="0" algn="l">
                <a:lnSpc>
                  <a:spcPct val="90000"/>
                </a:lnSpc>
                <a:spcBef>
                  <a:spcPts val="0"/>
                </a:spcBef>
                <a:spcAft>
                  <a:spcPts val="0"/>
                </a:spcAft>
                <a:buClr>
                  <a:schemeClr val="dk1"/>
                </a:buClr>
                <a:buSzPts val="1800"/>
                <a:buFont typeface="Source Sans Pro"/>
                <a:buNone/>
              </a:pPr>
              <a:r>
                <a:rPr lang="en-US" sz="1800">
                  <a:solidFill>
                    <a:schemeClr val="dk1"/>
                  </a:solidFill>
                  <a:latin typeface="Source Sans Pro"/>
                  <a:ea typeface="Source Sans Pro"/>
                  <a:cs typeface="Source Sans Pro"/>
                  <a:sym typeface="Source Sans Pro"/>
                </a:rPr>
                <a:t>Understand the importance of data literacy and how to use the correct chart type</a:t>
              </a:r>
              <a:endParaRPr/>
            </a:p>
          </p:txBody>
        </p:sp>
        <p:sp>
          <p:nvSpPr>
            <p:cNvPr id="195" name="Google Shape;195;p4"/>
            <p:cNvSpPr/>
            <p:nvPr/>
          </p:nvSpPr>
          <p:spPr>
            <a:xfrm>
              <a:off x="2132933" y="1038444"/>
              <a:ext cx="2011384" cy="603415"/>
            </a:xfrm>
            <a:prstGeom prst="rect">
              <a:avLst/>
            </a:prstGeom>
            <a:solidFill>
              <a:schemeClr val="accent3"/>
            </a:solidFill>
            <a:ln cap="flat" cmpd="sng" w="12700">
              <a:solidFill>
                <a:schemeClr val="accent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4"/>
            <p:cNvSpPr txBox="1"/>
            <p:nvPr/>
          </p:nvSpPr>
          <p:spPr>
            <a:xfrm>
              <a:off x="2132933" y="1038444"/>
              <a:ext cx="2011384" cy="603415"/>
            </a:xfrm>
            <a:prstGeom prst="rect">
              <a:avLst/>
            </a:prstGeom>
            <a:noFill/>
            <a:ln>
              <a:noFill/>
            </a:ln>
          </p:spPr>
          <p:txBody>
            <a:bodyPr anchorCtr="0" anchor="ctr" bIns="158925" lIns="158925" spcFirstLastPara="1" rIns="158925" wrap="square" tIns="158925">
              <a:noAutofit/>
            </a:bodyPr>
            <a:lstStyle/>
            <a:p>
              <a:pPr indent="0" lvl="0" marL="0" marR="0" rtl="0" algn="ctr">
                <a:lnSpc>
                  <a:spcPct val="90000"/>
                </a:lnSpc>
                <a:spcBef>
                  <a:spcPts val="0"/>
                </a:spcBef>
                <a:spcAft>
                  <a:spcPts val="0"/>
                </a:spcAft>
                <a:buClr>
                  <a:schemeClr val="lt1"/>
                </a:buClr>
                <a:buSzPts val="2000"/>
                <a:buFont typeface="Source Sans Pro"/>
                <a:buNone/>
              </a:pPr>
              <a:r>
                <a:rPr b="1" lang="en-US" sz="2000">
                  <a:solidFill>
                    <a:schemeClr val="lt1"/>
                  </a:solidFill>
                  <a:latin typeface="Source Sans Pro"/>
                  <a:ea typeface="Source Sans Pro"/>
                  <a:cs typeface="Source Sans Pro"/>
                  <a:sym typeface="Source Sans Pro"/>
                </a:rPr>
                <a:t>Experience</a:t>
              </a:r>
              <a:r>
                <a:rPr lang="en-US" sz="1900">
                  <a:solidFill>
                    <a:schemeClr val="lt1"/>
                  </a:solidFill>
                  <a:latin typeface="Source Sans Pro"/>
                  <a:ea typeface="Source Sans Pro"/>
                  <a:cs typeface="Source Sans Pro"/>
                  <a:sym typeface="Source Sans Pro"/>
                </a:rPr>
                <a:t> </a:t>
              </a:r>
              <a:endParaRPr/>
            </a:p>
          </p:txBody>
        </p:sp>
        <p:sp>
          <p:nvSpPr>
            <p:cNvPr id="197" name="Google Shape;197;p4"/>
            <p:cNvSpPr/>
            <p:nvPr/>
          </p:nvSpPr>
          <p:spPr>
            <a:xfrm>
              <a:off x="2132933" y="1641860"/>
              <a:ext cx="2011384" cy="2511919"/>
            </a:xfrm>
            <a:prstGeom prst="rect">
              <a:avLst/>
            </a:prstGeom>
            <a:solidFill>
              <a:srgbClr val="D5E2E5">
                <a:alpha val="89803"/>
              </a:srgbClr>
            </a:solidFill>
            <a:ln cap="flat" cmpd="sng" w="12700">
              <a:solidFill>
                <a:srgbClr val="D5E2E5">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
            <p:cNvSpPr txBox="1"/>
            <p:nvPr/>
          </p:nvSpPr>
          <p:spPr>
            <a:xfrm>
              <a:off x="2132933" y="1641860"/>
              <a:ext cx="2011384" cy="2511919"/>
            </a:xfrm>
            <a:prstGeom prst="rect">
              <a:avLst/>
            </a:prstGeom>
            <a:noFill/>
            <a:ln>
              <a:noFill/>
            </a:ln>
          </p:spPr>
          <p:txBody>
            <a:bodyPr anchorCtr="0" anchor="t" bIns="198675" lIns="198675" spcFirstLastPara="1" rIns="198675" wrap="square" tIns="198675">
              <a:noAutofit/>
            </a:bodyPr>
            <a:lstStyle/>
            <a:p>
              <a:pPr indent="0" lvl="0" marL="0" marR="0" rtl="0" algn="l">
                <a:lnSpc>
                  <a:spcPct val="90000"/>
                </a:lnSpc>
                <a:spcBef>
                  <a:spcPts val="0"/>
                </a:spcBef>
                <a:spcAft>
                  <a:spcPts val="0"/>
                </a:spcAft>
                <a:buClr>
                  <a:schemeClr val="dk1"/>
                </a:buClr>
                <a:buSzPts val="1800"/>
                <a:buFont typeface="Source Sans Pro"/>
                <a:buNone/>
              </a:pPr>
              <a:r>
                <a:rPr lang="en-US" sz="1800">
                  <a:solidFill>
                    <a:schemeClr val="dk1"/>
                  </a:solidFill>
                  <a:latin typeface="Source Sans Pro"/>
                  <a:ea typeface="Source Sans Pro"/>
                  <a:cs typeface="Source Sans Pro"/>
                  <a:sym typeface="Source Sans Pro"/>
                </a:rPr>
                <a:t>Gain experience with the high demand data visualization tools </a:t>
              </a:r>
              <a:endParaRPr/>
            </a:p>
          </p:txBody>
        </p:sp>
        <p:sp>
          <p:nvSpPr>
            <p:cNvPr id="199" name="Google Shape;199;p4"/>
            <p:cNvSpPr/>
            <p:nvPr/>
          </p:nvSpPr>
          <p:spPr>
            <a:xfrm>
              <a:off x="4252107" y="1038444"/>
              <a:ext cx="2011384" cy="603415"/>
            </a:xfrm>
            <a:prstGeom prst="rect">
              <a:avLst/>
            </a:prstGeom>
            <a:solidFill>
              <a:srgbClr val="77AFA3"/>
            </a:solidFill>
            <a:ln cap="flat" cmpd="sng" w="12700">
              <a:solidFill>
                <a:srgbClr val="77AFA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4"/>
            <p:cNvSpPr txBox="1"/>
            <p:nvPr/>
          </p:nvSpPr>
          <p:spPr>
            <a:xfrm>
              <a:off x="4252107" y="1038444"/>
              <a:ext cx="2011384" cy="603415"/>
            </a:xfrm>
            <a:prstGeom prst="rect">
              <a:avLst/>
            </a:prstGeom>
            <a:noFill/>
            <a:ln>
              <a:noFill/>
            </a:ln>
          </p:spPr>
          <p:txBody>
            <a:bodyPr anchorCtr="0" anchor="ctr" bIns="158925" lIns="158925" spcFirstLastPara="1" rIns="158925" wrap="square" tIns="158925">
              <a:noAutofit/>
            </a:bodyPr>
            <a:lstStyle/>
            <a:p>
              <a:pPr indent="0" lvl="0" marL="0" marR="0" rtl="0" algn="ctr">
                <a:lnSpc>
                  <a:spcPct val="90000"/>
                </a:lnSpc>
                <a:spcBef>
                  <a:spcPts val="0"/>
                </a:spcBef>
                <a:spcAft>
                  <a:spcPts val="0"/>
                </a:spcAft>
                <a:buClr>
                  <a:schemeClr val="lt1"/>
                </a:buClr>
                <a:buSzPts val="2000"/>
                <a:buFont typeface="Source Sans Pro"/>
                <a:buNone/>
              </a:pPr>
              <a:r>
                <a:rPr b="1" lang="en-US" sz="2000">
                  <a:solidFill>
                    <a:schemeClr val="lt1"/>
                  </a:solidFill>
                  <a:latin typeface="Source Sans Pro"/>
                  <a:ea typeface="Source Sans Pro"/>
                  <a:cs typeface="Source Sans Pro"/>
                  <a:sym typeface="Source Sans Pro"/>
                </a:rPr>
                <a:t>Troubleshoot</a:t>
              </a:r>
              <a:r>
                <a:rPr lang="en-US" sz="1900">
                  <a:solidFill>
                    <a:schemeClr val="lt1"/>
                  </a:solidFill>
                  <a:latin typeface="Source Sans Pro"/>
                  <a:ea typeface="Source Sans Pro"/>
                  <a:cs typeface="Source Sans Pro"/>
                  <a:sym typeface="Source Sans Pro"/>
                </a:rPr>
                <a:t> </a:t>
              </a:r>
              <a:endParaRPr/>
            </a:p>
          </p:txBody>
        </p:sp>
        <p:sp>
          <p:nvSpPr>
            <p:cNvPr id="201" name="Google Shape;201;p4"/>
            <p:cNvSpPr/>
            <p:nvPr/>
          </p:nvSpPr>
          <p:spPr>
            <a:xfrm>
              <a:off x="4252107" y="1641860"/>
              <a:ext cx="2011384" cy="2511919"/>
            </a:xfrm>
            <a:prstGeom prst="rect">
              <a:avLst/>
            </a:prstGeom>
            <a:solidFill>
              <a:srgbClr val="D5E3E0">
                <a:alpha val="89803"/>
              </a:srgbClr>
            </a:solidFill>
            <a:ln cap="flat" cmpd="sng" w="12700">
              <a:solidFill>
                <a:srgbClr val="D5E3E0">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
            <p:cNvSpPr txBox="1"/>
            <p:nvPr/>
          </p:nvSpPr>
          <p:spPr>
            <a:xfrm>
              <a:off x="4252107" y="1641860"/>
              <a:ext cx="2011384" cy="2511919"/>
            </a:xfrm>
            <a:prstGeom prst="rect">
              <a:avLst/>
            </a:prstGeom>
            <a:noFill/>
            <a:ln>
              <a:noFill/>
            </a:ln>
          </p:spPr>
          <p:txBody>
            <a:bodyPr anchorCtr="0" anchor="t" bIns="198675" lIns="198675" spcFirstLastPara="1" rIns="198675" wrap="square" tIns="198675">
              <a:noAutofit/>
            </a:bodyPr>
            <a:lstStyle/>
            <a:p>
              <a:pPr indent="0" lvl="0" marL="0" marR="0" rtl="0" algn="l">
                <a:lnSpc>
                  <a:spcPct val="90000"/>
                </a:lnSpc>
                <a:spcBef>
                  <a:spcPts val="0"/>
                </a:spcBef>
                <a:spcAft>
                  <a:spcPts val="0"/>
                </a:spcAft>
                <a:buClr>
                  <a:schemeClr val="dk1"/>
                </a:buClr>
                <a:buSzPts val="1800"/>
                <a:buFont typeface="Source Sans Pro"/>
                <a:buNone/>
              </a:pPr>
              <a:r>
                <a:rPr lang="en-US" sz="1800">
                  <a:solidFill>
                    <a:schemeClr val="dk1"/>
                  </a:solidFill>
                  <a:latin typeface="Source Sans Pro"/>
                  <a:ea typeface="Source Sans Pro"/>
                  <a:cs typeface="Source Sans Pro"/>
                  <a:sym typeface="Source Sans Pro"/>
                </a:rPr>
                <a:t>Indicate issues and how to troubleshoot</a:t>
              </a:r>
              <a:endParaRPr/>
            </a:p>
          </p:txBody>
        </p:sp>
        <p:sp>
          <p:nvSpPr>
            <p:cNvPr id="203" name="Google Shape;203;p4"/>
            <p:cNvSpPr/>
            <p:nvPr/>
          </p:nvSpPr>
          <p:spPr>
            <a:xfrm>
              <a:off x="6371281" y="1038444"/>
              <a:ext cx="2011384" cy="603415"/>
            </a:xfrm>
            <a:prstGeom prst="rect">
              <a:avLst/>
            </a:prstGeom>
            <a:solidFill>
              <a:schemeClr val="accent5"/>
            </a:solidFill>
            <a:ln cap="flat" cmpd="sng" w="12700">
              <a:solidFill>
                <a:schemeClr val="accent5"/>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4"/>
            <p:cNvSpPr txBox="1"/>
            <p:nvPr/>
          </p:nvSpPr>
          <p:spPr>
            <a:xfrm>
              <a:off x="6371281" y="1038444"/>
              <a:ext cx="2011384" cy="603415"/>
            </a:xfrm>
            <a:prstGeom prst="rect">
              <a:avLst/>
            </a:prstGeom>
            <a:noFill/>
            <a:ln>
              <a:noFill/>
            </a:ln>
          </p:spPr>
          <p:txBody>
            <a:bodyPr anchorCtr="0" anchor="ctr" bIns="158925" lIns="158925" spcFirstLastPara="1" rIns="158925" wrap="square" tIns="158925">
              <a:noAutofit/>
            </a:bodyPr>
            <a:lstStyle/>
            <a:p>
              <a:pPr indent="0" lvl="0" marL="0" marR="0" rtl="0" algn="ctr">
                <a:lnSpc>
                  <a:spcPct val="90000"/>
                </a:lnSpc>
                <a:spcBef>
                  <a:spcPts val="0"/>
                </a:spcBef>
                <a:spcAft>
                  <a:spcPts val="0"/>
                </a:spcAft>
                <a:buClr>
                  <a:schemeClr val="lt1"/>
                </a:buClr>
                <a:buSzPts val="2000"/>
                <a:buFont typeface="Source Sans Pro"/>
                <a:buNone/>
              </a:pPr>
              <a:r>
                <a:rPr b="1" lang="en-US" sz="2000">
                  <a:solidFill>
                    <a:schemeClr val="lt1"/>
                  </a:solidFill>
                  <a:latin typeface="Source Sans Pro"/>
                  <a:ea typeface="Source Sans Pro"/>
                  <a:cs typeface="Source Sans Pro"/>
                  <a:sym typeface="Source Sans Pro"/>
                </a:rPr>
                <a:t>Story - Telling </a:t>
              </a:r>
              <a:endParaRPr/>
            </a:p>
          </p:txBody>
        </p:sp>
        <p:sp>
          <p:nvSpPr>
            <p:cNvPr id="205" name="Google Shape;205;p4"/>
            <p:cNvSpPr/>
            <p:nvPr/>
          </p:nvSpPr>
          <p:spPr>
            <a:xfrm>
              <a:off x="6371281" y="1641860"/>
              <a:ext cx="2011384" cy="2511919"/>
            </a:xfrm>
            <a:prstGeom prst="rect">
              <a:avLst/>
            </a:prstGeom>
            <a:solidFill>
              <a:srgbClr val="D8E2DB">
                <a:alpha val="89803"/>
              </a:srgbClr>
            </a:solidFill>
            <a:ln cap="flat" cmpd="sng" w="12700">
              <a:solidFill>
                <a:srgbClr val="D8E2DB">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4"/>
            <p:cNvSpPr txBox="1"/>
            <p:nvPr/>
          </p:nvSpPr>
          <p:spPr>
            <a:xfrm>
              <a:off x="6371281" y="1641860"/>
              <a:ext cx="2011384" cy="2511919"/>
            </a:xfrm>
            <a:prstGeom prst="rect">
              <a:avLst/>
            </a:prstGeom>
            <a:noFill/>
            <a:ln>
              <a:noFill/>
            </a:ln>
          </p:spPr>
          <p:txBody>
            <a:bodyPr anchorCtr="0" anchor="t" bIns="198675" lIns="198675" spcFirstLastPara="1" rIns="198675" wrap="square" tIns="198675">
              <a:noAutofit/>
            </a:bodyPr>
            <a:lstStyle/>
            <a:p>
              <a:pPr indent="0" lvl="0" marL="0" marR="0" rtl="0" algn="l">
                <a:lnSpc>
                  <a:spcPct val="90000"/>
                </a:lnSpc>
                <a:spcBef>
                  <a:spcPts val="0"/>
                </a:spcBef>
                <a:spcAft>
                  <a:spcPts val="0"/>
                </a:spcAft>
                <a:buClr>
                  <a:schemeClr val="dk1"/>
                </a:buClr>
                <a:buSzPts val="1800"/>
                <a:buFont typeface="Source Sans Pro"/>
                <a:buNone/>
              </a:pPr>
              <a:r>
                <a:rPr lang="en-US" sz="1800">
                  <a:solidFill>
                    <a:schemeClr val="dk1"/>
                  </a:solidFill>
                  <a:latin typeface="Source Sans Pro"/>
                  <a:ea typeface="Source Sans Pro"/>
                  <a:cs typeface="Source Sans Pro"/>
                  <a:sym typeface="Source Sans Pro"/>
                </a:rPr>
                <a:t>Become a great data storyteller </a:t>
              </a:r>
              <a:endParaRPr/>
            </a:p>
          </p:txBody>
        </p:sp>
        <p:sp>
          <p:nvSpPr>
            <p:cNvPr id="207" name="Google Shape;207;p4"/>
            <p:cNvSpPr/>
            <p:nvPr/>
          </p:nvSpPr>
          <p:spPr>
            <a:xfrm>
              <a:off x="8490455" y="1038444"/>
              <a:ext cx="2011384" cy="603415"/>
            </a:xfrm>
            <a:prstGeom prst="rect">
              <a:avLst/>
            </a:prstGeom>
            <a:solidFill>
              <a:schemeClr val="accent6"/>
            </a:solidFill>
            <a:ln cap="flat" cmpd="sng" w="12700">
              <a:solidFill>
                <a:schemeClr val="accent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4"/>
            <p:cNvSpPr txBox="1"/>
            <p:nvPr/>
          </p:nvSpPr>
          <p:spPr>
            <a:xfrm>
              <a:off x="8490455" y="1038444"/>
              <a:ext cx="2011384" cy="603415"/>
            </a:xfrm>
            <a:prstGeom prst="rect">
              <a:avLst/>
            </a:prstGeom>
            <a:noFill/>
            <a:ln>
              <a:noFill/>
            </a:ln>
          </p:spPr>
          <p:txBody>
            <a:bodyPr anchorCtr="0" anchor="ctr" bIns="158925" lIns="158925" spcFirstLastPara="1" rIns="158925" wrap="square" tIns="158925">
              <a:noAutofit/>
            </a:bodyPr>
            <a:lstStyle/>
            <a:p>
              <a:pPr indent="0" lvl="0" marL="0" marR="0" rtl="0" algn="ctr">
                <a:lnSpc>
                  <a:spcPct val="90000"/>
                </a:lnSpc>
                <a:spcBef>
                  <a:spcPts val="0"/>
                </a:spcBef>
                <a:spcAft>
                  <a:spcPts val="0"/>
                </a:spcAft>
                <a:buClr>
                  <a:schemeClr val="lt1"/>
                </a:buClr>
                <a:buSzPts val="2000"/>
                <a:buFont typeface="Source Sans Pro"/>
                <a:buNone/>
              </a:pPr>
              <a:r>
                <a:rPr b="1" lang="en-US" sz="2000">
                  <a:solidFill>
                    <a:schemeClr val="lt1"/>
                  </a:solidFill>
                  <a:latin typeface="Source Sans Pro"/>
                  <a:ea typeface="Source Sans Pro"/>
                  <a:cs typeface="Source Sans Pro"/>
                  <a:sym typeface="Source Sans Pro"/>
                </a:rPr>
                <a:t>Credibility</a:t>
              </a:r>
              <a:r>
                <a:rPr lang="en-US" sz="1600">
                  <a:solidFill>
                    <a:schemeClr val="lt1"/>
                  </a:solidFill>
                  <a:latin typeface="Source Sans Pro"/>
                  <a:ea typeface="Source Sans Pro"/>
                  <a:cs typeface="Source Sans Pro"/>
                  <a:sym typeface="Source Sans Pro"/>
                </a:rPr>
                <a:t> </a:t>
              </a:r>
              <a:endParaRPr/>
            </a:p>
          </p:txBody>
        </p:sp>
        <p:sp>
          <p:nvSpPr>
            <p:cNvPr id="209" name="Google Shape;209;p4"/>
            <p:cNvSpPr/>
            <p:nvPr/>
          </p:nvSpPr>
          <p:spPr>
            <a:xfrm>
              <a:off x="8490455" y="1641860"/>
              <a:ext cx="2011384" cy="2511919"/>
            </a:xfrm>
            <a:prstGeom prst="rect">
              <a:avLst/>
            </a:prstGeom>
            <a:solidFill>
              <a:srgbClr val="D6E4D6">
                <a:alpha val="89803"/>
              </a:srgbClr>
            </a:solidFill>
            <a:ln cap="flat" cmpd="sng" w="12700">
              <a:solidFill>
                <a:srgbClr val="D6E4D6">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4"/>
            <p:cNvSpPr txBox="1"/>
            <p:nvPr/>
          </p:nvSpPr>
          <p:spPr>
            <a:xfrm>
              <a:off x="8490455" y="1641860"/>
              <a:ext cx="2011384" cy="2511919"/>
            </a:xfrm>
            <a:prstGeom prst="rect">
              <a:avLst/>
            </a:prstGeom>
            <a:noFill/>
            <a:ln>
              <a:noFill/>
            </a:ln>
          </p:spPr>
          <p:txBody>
            <a:bodyPr anchorCtr="0" anchor="t" bIns="198675" lIns="198675" spcFirstLastPara="1" rIns="198675" wrap="square" tIns="198675">
              <a:noAutofit/>
            </a:bodyPr>
            <a:lstStyle/>
            <a:p>
              <a:pPr indent="0" lvl="0" marL="0" marR="0" rtl="0" algn="l">
                <a:lnSpc>
                  <a:spcPct val="90000"/>
                </a:lnSpc>
                <a:spcBef>
                  <a:spcPts val="0"/>
                </a:spcBef>
                <a:spcAft>
                  <a:spcPts val="0"/>
                </a:spcAft>
                <a:buClr>
                  <a:schemeClr val="dk1"/>
                </a:buClr>
                <a:buSzPts val="1800"/>
                <a:buFont typeface="Source Sans Pro"/>
                <a:buNone/>
              </a:pPr>
              <a:r>
                <a:rPr lang="en-US" sz="1800">
                  <a:solidFill>
                    <a:schemeClr val="dk1"/>
                  </a:solidFill>
                  <a:latin typeface="Source Sans Pro"/>
                  <a:ea typeface="Source Sans Pro"/>
                  <a:cs typeface="Source Sans Pro"/>
                  <a:sym typeface="Source Sans Pro"/>
                </a:rPr>
                <a:t>Have 4 to 5 solid dashboards to have on your resume talk to  interviewers about</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40"/>
          <p:cNvSpPr txBox="1"/>
          <p:nvPr>
            <p:ph type="title"/>
          </p:nvPr>
        </p:nvSpPr>
        <p:spPr>
          <a:xfrm>
            <a:off x="705808" y="767269"/>
            <a:ext cx="11353800" cy="946304"/>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Source Sans Pro"/>
              <a:buNone/>
            </a:pPr>
            <a:r>
              <a:rPr b="1" lang="en-US" sz="4000"/>
              <a:t>Maps</a:t>
            </a:r>
            <a:r>
              <a:rPr lang="en-US" sz="4000"/>
              <a:t> - </a:t>
            </a:r>
            <a:r>
              <a:rPr lang="en-US" sz="2800"/>
              <a:t>This map shows profit ratio by state. </a:t>
            </a:r>
            <a:br>
              <a:rPr lang="en-US" sz="2800"/>
            </a:br>
            <a:br>
              <a:rPr lang="en-US" sz="2700"/>
            </a:br>
            <a:br>
              <a:rPr lang="en-US" sz="2700"/>
            </a:br>
            <a:endParaRPr/>
          </a:p>
        </p:txBody>
      </p:sp>
      <p:sp>
        <p:nvSpPr>
          <p:cNvPr id="675" name="Google Shape;675;p40"/>
          <p:cNvSpPr txBox="1"/>
          <p:nvPr>
            <p:ph idx="1" type="body"/>
          </p:nvPr>
        </p:nvSpPr>
        <p:spPr>
          <a:xfrm>
            <a:off x="1429298" y="1188656"/>
            <a:ext cx="3302001" cy="64358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Poor Example  </a:t>
            </a:r>
            <a:endParaRPr/>
          </a:p>
        </p:txBody>
      </p:sp>
      <p:sp>
        <p:nvSpPr>
          <p:cNvPr id="676" name="Google Shape;676;p40"/>
          <p:cNvSpPr txBox="1"/>
          <p:nvPr>
            <p:ph idx="3" type="body"/>
          </p:nvPr>
        </p:nvSpPr>
        <p:spPr>
          <a:xfrm>
            <a:off x="6900760" y="1286637"/>
            <a:ext cx="3994682" cy="64358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Better Example </a:t>
            </a:r>
            <a:endParaRPr/>
          </a:p>
        </p:txBody>
      </p:sp>
      <p:pic>
        <p:nvPicPr>
          <p:cNvPr descr="Thumbs Down with solid fill" id="677" name="Google Shape;677;p40"/>
          <p:cNvPicPr preferRelativeResize="0"/>
          <p:nvPr/>
        </p:nvPicPr>
        <p:blipFill rotWithShape="1">
          <a:blip r:embed="rId3">
            <a:alphaModFix/>
          </a:blip>
          <a:srcRect b="0" l="0" r="0" t="0"/>
          <a:stretch/>
        </p:blipFill>
        <p:spPr>
          <a:xfrm>
            <a:off x="3484041" y="1363662"/>
            <a:ext cx="536474" cy="643587"/>
          </a:xfrm>
          <a:prstGeom prst="rect">
            <a:avLst/>
          </a:prstGeom>
          <a:noFill/>
          <a:ln>
            <a:noFill/>
          </a:ln>
        </p:spPr>
      </p:pic>
      <p:pic>
        <p:nvPicPr>
          <p:cNvPr descr="Thumbs up sign with solid fill" id="678" name="Google Shape;678;p40"/>
          <p:cNvPicPr preferRelativeResize="0"/>
          <p:nvPr/>
        </p:nvPicPr>
        <p:blipFill rotWithShape="1">
          <a:blip r:embed="rId4">
            <a:alphaModFix/>
          </a:blip>
          <a:srcRect b="0" l="0" r="0" t="0"/>
          <a:stretch/>
        </p:blipFill>
        <p:spPr>
          <a:xfrm>
            <a:off x="9139405" y="1339507"/>
            <a:ext cx="666522" cy="633526"/>
          </a:xfrm>
          <a:prstGeom prst="rect">
            <a:avLst/>
          </a:prstGeom>
          <a:noFill/>
          <a:ln>
            <a:noFill/>
          </a:ln>
        </p:spPr>
      </p:pic>
      <p:sp>
        <p:nvSpPr>
          <p:cNvPr id="679" name="Google Shape;679;p40"/>
          <p:cNvSpPr txBox="1"/>
          <p:nvPr/>
        </p:nvSpPr>
        <p:spPr>
          <a:xfrm>
            <a:off x="98516" y="2071787"/>
            <a:ext cx="5803371" cy="10978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200"/>
              <a:buFont typeface="Arial"/>
              <a:buChar char="•"/>
            </a:pPr>
            <a:r>
              <a:rPr lang="en-US" sz="2200">
                <a:solidFill>
                  <a:schemeClr val="dk1"/>
                </a:solidFill>
                <a:latin typeface="Source Sans Pro"/>
                <a:ea typeface="Source Sans Pro"/>
                <a:cs typeface="Source Sans Pro"/>
                <a:sym typeface="Source Sans Pro"/>
              </a:rPr>
              <a:t>Hard to see the color representation </a:t>
            </a:r>
            <a:endParaRPr/>
          </a:p>
          <a:p>
            <a:pPr indent="-228600" lvl="0" marL="228600" marR="0" rtl="0" algn="l">
              <a:lnSpc>
                <a:spcPct val="90000"/>
              </a:lnSpc>
              <a:spcBef>
                <a:spcPts val="1000"/>
              </a:spcBef>
              <a:spcAft>
                <a:spcPts val="0"/>
              </a:spcAft>
              <a:buClr>
                <a:schemeClr val="dk1"/>
              </a:buClr>
              <a:buSzPts val="2200"/>
              <a:buFont typeface="Arial"/>
              <a:buChar char="•"/>
            </a:pPr>
            <a:r>
              <a:rPr lang="en-US" sz="2200">
                <a:solidFill>
                  <a:schemeClr val="dk1"/>
                </a:solidFill>
                <a:latin typeface="Source Sans Pro"/>
                <a:ea typeface="Source Sans Pro"/>
                <a:cs typeface="Source Sans Pro"/>
                <a:sym typeface="Source Sans Pro"/>
              </a:rPr>
              <a:t>Not very informative without a scale  </a:t>
            </a:r>
            <a:endParaRPr/>
          </a:p>
          <a:p>
            <a:pPr indent="-88900" lvl="0" marL="228600" marR="0" rtl="0" algn="l">
              <a:lnSpc>
                <a:spcPct val="90000"/>
              </a:lnSpc>
              <a:spcBef>
                <a:spcPts val="1000"/>
              </a:spcBef>
              <a:spcAft>
                <a:spcPts val="0"/>
              </a:spcAft>
              <a:buClr>
                <a:schemeClr val="dk1"/>
              </a:buClr>
              <a:buSzPts val="2200"/>
              <a:buFont typeface="Arial"/>
              <a:buNone/>
            </a:pPr>
            <a:r>
              <a:t/>
            </a:r>
            <a:endParaRPr sz="2200">
              <a:solidFill>
                <a:schemeClr val="dk1"/>
              </a:solidFill>
              <a:latin typeface="Source Sans Pro"/>
              <a:ea typeface="Source Sans Pro"/>
              <a:cs typeface="Source Sans Pro"/>
              <a:sym typeface="Source Sans Pro"/>
            </a:endParaRPr>
          </a:p>
        </p:txBody>
      </p:sp>
      <p:sp>
        <p:nvSpPr>
          <p:cNvPr id="680" name="Google Shape;680;p40"/>
          <p:cNvSpPr txBox="1"/>
          <p:nvPr/>
        </p:nvSpPr>
        <p:spPr>
          <a:xfrm>
            <a:off x="5828735" y="1982622"/>
            <a:ext cx="6138733" cy="1360536"/>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000"/>
              <a:buFont typeface="Arial"/>
              <a:buChar char="•"/>
            </a:pPr>
            <a:r>
              <a:rPr lang="en-US" sz="2000">
                <a:solidFill>
                  <a:schemeClr val="dk1"/>
                </a:solidFill>
                <a:latin typeface="Source Sans Pro"/>
                <a:ea typeface="Source Sans Pro"/>
                <a:cs typeface="Source Sans Pro"/>
                <a:sym typeface="Source Sans Pro"/>
              </a:rPr>
              <a:t>Tooltip shows city level info without leaving the view</a:t>
            </a:r>
            <a:endParaRPr/>
          </a:p>
          <a:p>
            <a:pPr indent="-228600" lvl="0" marL="228600" marR="0" rtl="0" algn="l">
              <a:lnSpc>
                <a:spcPct val="90000"/>
              </a:lnSpc>
              <a:spcBef>
                <a:spcPts val="1000"/>
              </a:spcBef>
              <a:spcAft>
                <a:spcPts val="0"/>
              </a:spcAft>
              <a:buClr>
                <a:schemeClr val="dk1"/>
              </a:buClr>
              <a:buSzPts val="2000"/>
              <a:buFont typeface="Arial"/>
              <a:buChar char="•"/>
            </a:pPr>
            <a:r>
              <a:rPr lang="en-US" sz="2000">
                <a:solidFill>
                  <a:schemeClr val="dk1"/>
                </a:solidFill>
                <a:latin typeface="Source Sans Pro"/>
                <a:ea typeface="Source Sans Pro"/>
                <a:cs typeface="Source Sans Pro"/>
                <a:sym typeface="Source Sans Pro"/>
              </a:rPr>
              <a:t>Compare states by color </a:t>
            </a:r>
            <a:endParaRPr/>
          </a:p>
          <a:p>
            <a:pPr indent="-228600" lvl="0" marL="228600" marR="0" rtl="0" algn="l">
              <a:lnSpc>
                <a:spcPct val="90000"/>
              </a:lnSpc>
              <a:spcBef>
                <a:spcPts val="1000"/>
              </a:spcBef>
              <a:spcAft>
                <a:spcPts val="0"/>
              </a:spcAft>
              <a:buClr>
                <a:schemeClr val="dk1"/>
              </a:buClr>
              <a:buSzPts val="2000"/>
              <a:buFont typeface="Arial"/>
              <a:buChar char="•"/>
            </a:pPr>
            <a:r>
              <a:rPr lang="en-US" sz="2000">
                <a:solidFill>
                  <a:schemeClr val="dk1"/>
                </a:solidFill>
                <a:latin typeface="Source Sans Pro"/>
                <a:ea typeface="Source Sans Pro"/>
                <a:cs typeface="Source Sans Pro"/>
                <a:sym typeface="Source Sans Pro"/>
              </a:rPr>
              <a:t>scale to identify meaning of the color </a:t>
            </a:r>
            <a:endParaRPr sz="1800">
              <a:solidFill>
                <a:schemeClr val="dk1"/>
              </a:solidFill>
              <a:latin typeface="Source Sans Pro"/>
              <a:ea typeface="Source Sans Pro"/>
              <a:cs typeface="Source Sans Pro"/>
              <a:sym typeface="Source Sans Pro"/>
            </a:endParaRPr>
          </a:p>
        </p:txBody>
      </p:sp>
      <p:pic>
        <p:nvPicPr>
          <p:cNvPr id="681" name="Google Shape;681;p40"/>
          <p:cNvPicPr preferRelativeResize="0"/>
          <p:nvPr>
            <p:ph idx="4" type="body"/>
          </p:nvPr>
        </p:nvPicPr>
        <p:blipFill rotWithShape="1">
          <a:blip r:embed="rId5">
            <a:alphaModFix/>
          </a:blip>
          <a:srcRect b="0" l="0" r="0" t="0"/>
          <a:stretch/>
        </p:blipFill>
        <p:spPr>
          <a:xfrm>
            <a:off x="5828735" y="3288294"/>
            <a:ext cx="6230873" cy="3278782"/>
          </a:xfrm>
          <a:prstGeom prst="rect">
            <a:avLst/>
          </a:prstGeom>
          <a:noFill/>
          <a:ln cap="flat" cmpd="sng" w="9525">
            <a:solidFill>
              <a:schemeClr val="dk1"/>
            </a:solidFill>
            <a:prstDash val="solid"/>
            <a:round/>
            <a:headEnd len="sm" w="sm" type="none"/>
            <a:tailEnd len="sm" w="sm" type="none"/>
          </a:ln>
        </p:spPr>
      </p:pic>
      <p:pic>
        <p:nvPicPr>
          <p:cNvPr id="682" name="Google Shape;682;p40"/>
          <p:cNvPicPr preferRelativeResize="0"/>
          <p:nvPr/>
        </p:nvPicPr>
        <p:blipFill rotWithShape="1">
          <a:blip r:embed="rId6">
            <a:alphaModFix/>
          </a:blip>
          <a:srcRect b="0" l="0" r="0" t="0"/>
          <a:stretch/>
        </p:blipFill>
        <p:spPr>
          <a:xfrm>
            <a:off x="128016" y="3288294"/>
            <a:ext cx="5341165" cy="3278782"/>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41"/>
          <p:cNvSpPr txBox="1"/>
          <p:nvPr>
            <p:ph type="title"/>
          </p:nvPr>
        </p:nvSpPr>
        <p:spPr>
          <a:xfrm>
            <a:off x="704188" y="602673"/>
            <a:ext cx="11487812" cy="1101435"/>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Source Sans Pro"/>
              <a:buNone/>
            </a:pPr>
            <a:r>
              <a:rPr b="1" lang="en-US" sz="4000"/>
              <a:t>Treemap</a:t>
            </a:r>
            <a:r>
              <a:rPr lang="en-US" sz="4000"/>
              <a:t> - </a:t>
            </a:r>
            <a:r>
              <a:rPr lang="en-US" sz="2400"/>
              <a:t>represents part to whole relationships.</a:t>
            </a:r>
            <a:br>
              <a:rPr lang="en-US" sz="2400"/>
            </a:br>
            <a:br>
              <a:rPr lang="en-US" sz="2400"/>
            </a:br>
            <a:endParaRPr b="1" sz="2400"/>
          </a:p>
        </p:txBody>
      </p:sp>
      <p:sp>
        <p:nvSpPr>
          <p:cNvPr id="689" name="Google Shape;689;p41"/>
          <p:cNvSpPr txBox="1"/>
          <p:nvPr>
            <p:ph idx="1" type="body"/>
          </p:nvPr>
        </p:nvSpPr>
        <p:spPr>
          <a:xfrm>
            <a:off x="292628" y="1371600"/>
            <a:ext cx="11899372" cy="5355570"/>
          </a:xfrm>
          <a:prstGeom prst="rect">
            <a:avLst/>
          </a:prstGeom>
          <a:solidFill>
            <a:schemeClr val="lt1"/>
          </a:solid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200"/>
              <a:buChar char="•"/>
            </a:pPr>
            <a:r>
              <a:rPr lang="en-US" sz="2200"/>
              <a:t>Provides an accessible way for viewers to interpret their data at a glance</a:t>
            </a:r>
            <a:endParaRPr/>
          </a:p>
          <a:p>
            <a:pPr indent="-228600" lvl="0" marL="228600" rtl="0" algn="l">
              <a:lnSpc>
                <a:spcPct val="90000"/>
              </a:lnSpc>
              <a:spcBef>
                <a:spcPts val="1000"/>
              </a:spcBef>
              <a:spcAft>
                <a:spcPts val="0"/>
              </a:spcAft>
              <a:buClr>
                <a:schemeClr val="dk1"/>
              </a:buClr>
              <a:buSzPts val="2200"/>
              <a:buChar char="•"/>
            </a:pPr>
            <a:r>
              <a:rPr lang="en-US" sz="2200"/>
              <a:t>Functions as a visualization composed of nested rectangles </a:t>
            </a:r>
            <a:endParaRPr/>
          </a:p>
          <a:p>
            <a:pPr indent="-228600" lvl="1" marL="685800" rtl="0" algn="l">
              <a:lnSpc>
                <a:spcPct val="90000"/>
              </a:lnSpc>
              <a:spcBef>
                <a:spcPts val="500"/>
              </a:spcBef>
              <a:spcAft>
                <a:spcPts val="0"/>
              </a:spcAft>
              <a:buClr>
                <a:schemeClr val="dk1"/>
              </a:buClr>
              <a:buSzPts val="2200"/>
              <a:buChar char="•"/>
            </a:pPr>
            <a:r>
              <a:rPr lang="en-US" sz="2200"/>
              <a:t>represent certain categories within a selected dimension and are ordered in a hierarchy</a:t>
            </a:r>
            <a:endParaRPr/>
          </a:p>
          <a:p>
            <a:pPr indent="-228600" lvl="0" marL="228600" rtl="0" algn="l">
              <a:lnSpc>
                <a:spcPct val="90000"/>
              </a:lnSpc>
              <a:spcBef>
                <a:spcPts val="1000"/>
              </a:spcBef>
              <a:spcAft>
                <a:spcPts val="0"/>
              </a:spcAft>
              <a:buClr>
                <a:schemeClr val="dk1"/>
              </a:buClr>
              <a:buSzPts val="2200"/>
              <a:buChar char="•"/>
            </a:pPr>
            <a:r>
              <a:rPr lang="en-US" sz="2200"/>
              <a:t>Quantities and patterns can be compared and displayed in a limited chart space</a:t>
            </a:r>
            <a:endParaRPr/>
          </a:p>
          <a:p>
            <a:pPr indent="-228600" lvl="0" marL="228600" rtl="0" algn="l">
              <a:lnSpc>
                <a:spcPct val="90000"/>
              </a:lnSpc>
              <a:spcBef>
                <a:spcPts val="1000"/>
              </a:spcBef>
              <a:spcAft>
                <a:spcPts val="0"/>
              </a:spcAft>
              <a:buClr>
                <a:schemeClr val="dk1"/>
              </a:buClr>
              <a:buSzPts val="2200"/>
              <a:buChar char="•"/>
            </a:pPr>
            <a:r>
              <a:rPr b="1" lang="en-US" sz="2200"/>
              <a:t>A good treemap will have:</a:t>
            </a:r>
            <a:endParaRPr sz="2200"/>
          </a:p>
          <a:p>
            <a:pPr indent="-228600" lvl="1" marL="685800" rtl="0" algn="l">
              <a:lnSpc>
                <a:spcPct val="90000"/>
              </a:lnSpc>
              <a:spcBef>
                <a:spcPts val="500"/>
              </a:spcBef>
              <a:spcAft>
                <a:spcPts val="0"/>
              </a:spcAft>
              <a:buClr>
                <a:schemeClr val="dk1"/>
              </a:buClr>
              <a:buSzPts val="2200"/>
              <a:buChar char="•"/>
            </a:pPr>
            <a:r>
              <a:rPr lang="en-US" sz="2200"/>
              <a:t>Distinct numerical values</a:t>
            </a:r>
            <a:endParaRPr/>
          </a:p>
          <a:p>
            <a:pPr indent="-228600" lvl="1" marL="685800" rtl="0" algn="l">
              <a:lnSpc>
                <a:spcPct val="90000"/>
              </a:lnSpc>
              <a:spcBef>
                <a:spcPts val="500"/>
              </a:spcBef>
              <a:spcAft>
                <a:spcPts val="0"/>
              </a:spcAft>
              <a:buClr>
                <a:schemeClr val="dk1"/>
              </a:buClr>
              <a:buSzPts val="2200"/>
              <a:buChar char="•"/>
            </a:pPr>
            <a:r>
              <a:rPr lang="en-US" sz="2200"/>
              <a:t>A distinct hierarchy</a:t>
            </a:r>
            <a:endParaRPr/>
          </a:p>
          <a:p>
            <a:pPr indent="-228600" lvl="1" marL="685800" rtl="0" algn="l">
              <a:lnSpc>
                <a:spcPct val="90000"/>
              </a:lnSpc>
              <a:spcBef>
                <a:spcPts val="500"/>
              </a:spcBef>
              <a:spcAft>
                <a:spcPts val="0"/>
              </a:spcAft>
              <a:buClr>
                <a:schemeClr val="dk1"/>
              </a:buClr>
              <a:buSzPts val="2200"/>
              <a:buChar char="•"/>
            </a:pPr>
            <a:r>
              <a:rPr lang="en-US" sz="2200"/>
              <a:t>No more than three or four labeled tiles</a:t>
            </a:r>
            <a:endParaRPr/>
          </a:p>
          <a:p>
            <a:pPr indent="-228600" lvl="1" marL="685800" rtl="0" algn="l">
              <a:lnSpc>
                <a:spcPct val="90000"/>
              </a:lnSpc>
              <a:spcBef>
                <a:spcPts val="500"/>
              </a:spcBef>
              <a:spcAft>
                <a:spcPts val="0"/>
              </a:spcAft>
              <a:buClr>
                <a:schemeClr val="dk1"/>
              </a:buClr>
              <a:buSzPts val="2200"/>
              <a:buChar char="•"/>
            </a:pPr>
            <a:r>
              <a:rPr lang="en-US" sz="2200"/>
              <a:t>An obvious highest level of the hierarchy</a:t>
            </a:r>
            <a:endParaRPr/>
          </a:p>
          <a:p>
            <a:pPr indent="-228600" lvl="1" marL="685800" rtl="0" algn="l">
              <a:lnSpc>
                <a:spcPct val="90000"/>
              </a:lnSpc>
              <a:spcBef>
                <a:spcPts val="500"/>
              </a:spcBef>
              <a:spcAft>
                <a:spcPts val="0"/>
              </a:spcAft>
              <a:buClr>
                <a:schemeClr val="dk1"/>
              </a:buClr>
              <a:buSzPts val="2200"/>
              <a:buChar char="•"/>
            </a:pPr>
            <a:r>
              <a:rPr lang="en-US" sz="2200"/>
              <a:t>Not display negative values</a:t>
            </a:r>
            <a:endParaRPr/>
          </a:p>
          <a:p>
            <a:pPr indent="-228600" lvl="0" marL="228600" rtl="0" algn="l">
              <a:lnSpc>
                <a:spcPct val="90000"/>
              </a:lnSpc>
              <a:spcBef>
                <a:spcPts val="1000"/>
              </a:spcBef>
              <a:spcAft>
                <a:spcPts val="0"/>
              </a:spcAft>
              <a:buClr>
                <a:schemeClr val="dk1"/>
              </a:buClr>
              <a:buSzPts val="2200"/>
              <a:buChar char="•"/>
            </a:pPr>
            <a:r>
              <a:rPr b="1" lang="en-US" sz="2200"/>
              <a:t>A poor treemap will:</a:t>
            </a:r>
            <a:endParaRPr sz="2200"/>
          </a:p>
          <a:p>
            <a:pPr indent="-228600" lvl="1" marL="685800" rtl="0" algn="l">
              <a:lnSpc>
                <a:spcPct val="90000"/>
              </a:lnSpc>
              <a:spcBef>
                <a:spcPts val="500"/>
              </a:spcBef>
              <a:spcAft>
                <a:spcPts val="0"/>
              </a:spcAft>
              <a:buClr>
                <a:schemeClr val="dk1"/>
              </a:buClr>
              <a:buSzPts val="2200"/>
              <a:buChar char="•"/>
            </a:pPr>
            <a:r>
              <a:rPr lang="en-US" sz="2200"/>
              <a:t>Look cluttered with too many categories and labels</a:t>
            </a:r>
            <a:endParaRPr/>
          </a:p>
          <a:p>
            <a:pPr indent="-228600" lvl="1" marL="685800" rtl="0" algn="l">
              <a:lnSpc>
                <a:spcPct val="90000"/>
              </a:lnSpc>
              <a:spcBef>
                <a:spcPts val="500"/>
              </a:spcBef>
              <a:spcAft>
                <a:spcPts val="0"/>
              </a:spcAft>
              <a:buClr>
                <a:schemeClr val="dk1"/>
              </a:buClr>
              <a:buSzPts val="2200"/>
              <a:buChar char="•"/>
            </a:pPr>
            <a:r>
              <a:rPr lang="en-US" sz="2200"/>
              <a:t>Have too many similar values</a:t>
            </a:r>
            <a:endParaRPr/>
          </a:p>
          <a:p>
            <a:pPr indent="-88900" lvl="0" marL="228600" rtl="0" algn="l">
              <a:lnSpc>
                <a:spcPct val="90000"/>
              </a:lnSpc>
              <a:spcBef>
                <a:spcPts val="1000"/>
              </a:spcBef>
              <a:spcAft>
                <a:spcPts val="0"/>
              </a:spcAft>
              <a:buClr>
                <a:schemeClr val="dk1"/>
              </a:buClr>
              <a:buSzPts val="2200"/>
              <a:buNone/>
            </a:pPr>
            <a:r>
              <a:t/>
            </a:r>
            <a:endParaRPr sz="22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42"/>
          <p:cNvSpPr txBox="1"/>
          <p:nvPr>
            <p:ph type="title"/>
          </p:nvPr>
        </p:nvSpPr>
        <p:spPr>
          <a:xfrm>
            <a:off x="838200" y="655936"/>
            <a:ext cx="11353800" cy="946304"/>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Source Sans Pro"/>
              <a:buNone/>
            </a:pPr>
            <a:r>
              <a:rPr b="1" lang="en-US" sz="4000"/>
              <a:t>Treemap</a:t>
            </a:r>
            <a:r>
              <a:rPr lang="en-US" sz="4000"/>
              <a:t> - </a:t>
            </a:r>
            <a:r>
              <a:rPr lang="en-US" sz="2800"/>
              <a:t>Color can represent dimensions such as categories.</a:t>
            </a:r>
            <a:br>
              <a:rPr lang="en-US" sz="2700"/>
            </a:br>
            <a:endParaRPr/>
          </a:p>
        </p:txBody>
      </p:sp>
      <p:sp>
        <p:nvSpPr>
          <p:cNvPr id="696" name="Google Shape;696;p42"/>
          <p:cNvSpPr txBox="1"/>
          <p:nvPr>
            <p:ph idx="1" type="body"/>
          </p:nvPr>
        </p:nvSpPr>
        <p:spPr>
          <a:xfrm>
            <a:off x="1429298" y="1258778"/>
            <a:ext cx="3302001" cy="64358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Poor Example  </a:t>
            </a:r>
            <a:endParaRPr/>
          </a:p>
        </p:txBody>
      </p:sp>
      <p:sp>
        <p:nvSpPr>
          <p:cNvPr id="697" name="Google Shape;697;p42"/>
          <p:cNvSpPr txBox="1"/>
          <p:nvPr>
            <p:ph idx="3" type="body"/>
          </p:nvPr>
        </p:nvSpPr>
        <p:spPr>
          <a:xfrm>
            <a:off x="7065184" y="1180782"/>
            <a:ext cx="3994682" cy="64358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Better Example </a:t>
            </a:r>
            <a:endParaRPr/>
          </a:p>
        </p:txBody>
      </p:sp>
      <p:pic>
        <p:nvPicPr>
          <p:cNvPr descr="Thumbs Down with solid fill" id="698" name="Google Shape;698;p42"/>
          <p:cNvPicPr preferRelativeResize="0"/>
          <p:nvPr/>
        </p:nvPicPr>
        <p:blipFill rotWithShape="1">
          <a:blip r:embed="rId3">
            <a:alphaModFix/>
          </a:blip>
          <a:srcRect b="0" l="0" r="0" t="0"/>
          <a:stretch/>
        </p:blipFill>
        <p:spPr>
          <a:xfrm>
            <a:off x="3484041" y="1473390"/>
            <a:ext cx="536474" cy="643587"/>
          </a:xfrm>
          <a:prstGeom prst="rect">
            <a:avLst/>
          </a:prstGeom>
          <a:noFill/>
          <a:ln>
            <a:noFill/>
          </a:ln>
        </p:spPr>
      </p:pic>
      <p:pic>
        <p:nvPicPr>
          <p:cNvPr descr="Thumbs up sign with solid fill" id="699" name="Google Shape;699;p42"/>
          <p:cNvPicPr preferRelativeResize="0"/>
          <p:nvPr/>
        </p:nvPicPr>
        <p:blipFill rotWithShape="1">
          <a:blip r:embed="rId4">
            <a:alphaModFix/>
          </a:blip>
          <a:srcRect b="0" l="0" r="0" t="0"/>
          <a:stretch/>
        </p:blipFill>
        <p:spPr>
          <a:xfrm>
            <a:off x="9303997" y="1190843"/>
            <a:ext cx="666522" cy="633526"/>
          </a:xfrm>
          <a:prstGeom prst="rect">
            <a:avLst/>
          </a:prstGeom>
          <a:noFill/>
          <a:ln>
            <a:noFill/>
          </a:ln>
        </p:spPr>
      </p:pic>
      <p:sp>
        <p:nvSpPr>
          <p:cNvPr id="700" name="Google Shape;700;p42"/>
          <p:cNvSpPr txBox="1"/>
          <p:nvPr/>
        </p:nvSpPr>
        <p:spPr>
          <a:xfrm>
            <a:off x="-64519" y="2092709"/>
            <a:ext cx="5803371" cy="1661606"/>
          </a:xfrm>
          <a:prstGeom prst="rect">
            <a:avLst/>
          </a:prstGeom>
          <a:noFill/>
          <a:ln>
            <a:noFill/>
          </a:ln>
        </p:spPr>
        <p:txBody>
          <a:bodyPr anchorCtr="0" anchor="t" bIns="45700" lIns="91425" spcFirstLastPara="1" rIns="91425" wrap="square" tIns="45700">
            <a:normAutofit/>
          </a:bodyPr>
          <a:lstStyle/>
          <a:p>
            <a:pPr indent="-228600" lvl="1" marL="685800" marR="0" rtl="0" algn="l">
              <a:lnSpc>
                <a:spcPct val="100000"/>
              </a:lnSpc>
              <a:spcBef>
                <a:spcPts val="0"/>
              </a:spcBef>
              <a:spcAft>
                <a:spcPts val="0"/>
              </a:spcAft>
              <a:buClr>
                <a:srgbClr val="333333"/>
              </a:buClr>
              <a:buSzPts val="2000"/>
              <a:buFont typeface="Arial"/>
              <a:buChar char="•"/>
            </a:pPr>
            <a:r>
              <a:rPr b="0" i="0" lang="en-US" sz="2000" u="none" cap="none" strike="noStrike">
                <a:solidFill>
                  <a:srgbClr val="333333"/>
                </a:solidFill>
                <a:latin typeface="Arial"/>
                <a:ea typeface="Arial"/>
                <a:cs typeface="Arial"/>
                <a:sym typeface="Arial"/>
              </a:rPr>
              <a:t>Map is confusing and difficult to read</a:t>
            </a:r>
            <a:endParaRPr b="0" i="0" sz="2000" u="none" cap="none" strike="noStrike">
              <a:solidFill>
                <a:schemeClr val="dk1"/>
              </a:solidFill>
              <a:latin typeface="Source Sans Pro"/>
              <a:ea typeface="Source Sans Pro"/>
              <a:cs typeface="Source Sans Pro"/>
              <a:sym typeface="Source Sans Pro"/>
            </a:endParaRPr>
          </a:p>
          <a:p>
            <a:pPr indent="-228600" lvl="1" marL="685800" marR="0" rtl="0" algn="l">
              <a:lnSpc>
                <a:spcPct val="100000"/>
              </a:lnSpc>
              <a:spcBef>
                <a:spcPts val="0"/>
              </a:spcBef>
              <a:spcAft>
                <a:spcPts val="0"/>
              </a:spcAft>
              <a:buClr>
                <a:srgbClr val="333333"/>
              </a:buClr>
              <a:buSzPts val="2000"/>
              <a:buFont typeface="Arial"/>
              <a:buChar char="•"/>
            </a:pPr>
            <a:r>
              <a:rPr b="0" i="0" lang="en-US" sz="2000" u="none" cap="none" strike="noStrike">
                <a:solidFill>
                  <a:srgbClr val="333333"/>
                </a:solidFill>
                <a:latin typeface="Arial"/>
                <a:ea typeface="Arial"/>
                <a:cs typeface="Arial"/>
                <a:sym typeface="Arial"/>
              </a:rPr>
              <a:t>The same color is used for multiple categories</a:t>
            </a:r>
            <a:endParaRPr/>
          </a:p>
          <a:p>
            <a:pPr indent="-228600" lvl="1" marL="685800" marR="0" rtl="0" algn="l">
              <a:lnSpc>
                <a:spcPct val="100000"/>
              </a:lnSpc>
              <a:spcBef>
                <a:spcPts val="0"/>
              </a:spcBef>
              <a:spcAft>
                <a:spcPts val="0"/>
              </a:spcAft>
              <a:buClr>
                <a:srgbClr val="333333"/>
              </a:buClr>
              <a:buSzPts val="2000"/>
              <a:buFont typeface="Arial"/>
              <a:buChar char="•"/>
            </a:pPr>
            <a:r>
              <a:rPr b="0" i="0" lang="en-US" sz="2000" u="none" cap="none" strike="noStrike">
                <a:solidFill>
                  <a:srgbClr val="333333"/>
                </a:solidFill>
                <a:latin typeface="Arial"/>
                <a:ea typeface="Arial"/>
                <a:cs typeface="Arial"/>
                <a:sym typeface="Arial"/>
              </a:rPr>
              <a:t>Many of the boxes look similar in size and measure</a:t>
            </a:r>
            <a:endParaRPr/>
          </a:p>
          <a:p>
            <a:pPr indent="-88900" lvl="0" marL="228600" marR="0" rtl="0" algn="l">
              <a:lnSpc>
                <a:spcPct val="90000"/>
              </a:lnSpc>
              <a:spcBef>
                <a:spcPts val="1000"/>
              </a:spcBef>
              <a:spcAft>
                <a:spcPts val="0"/>
              </a:spcAft>
              <a:buClr>
                <a:schemeClr val="dk1"/>
              </a:buClr>
              <a:buSzPts val="2200"/>
              <a:buFont typeface="Arial"/>
              <a:buNone/>
            </a:pPr>
            <a:r>
              <a:t/>
            </a:r>
            <a:endParaRPr sz="2200">
              <a:solidFill>
                <a:schemeClr val="dk1"/>
              </a:solidFill>
              <a:latin typeface="Source Sans Pro"/>
              <a:ea typeface="Source Sans Pro"/>
              <a:cs typeface="Source Sans Pro"/>
              <a:sym typeface="Source Sans Pro"/>
            </a:endParaRPr>
          </a:p>
        </p:txBody>
      </p:sp>
      <p:sp>
        <p:nvSpPr>
          <p:cNvPr id="701" name="Google Shape;701;p42"/>
          <p:cNvSpPr txBox="1"/>
          <p:nvPr/>
        </p:nvSpPr>
        <p:spPr>
          <a:xfrm>
            <a:off x="6096001" y="1927757"/>
            <a:ext cx="6152214" cy="1360536"/>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000"/>
              <a:buFont typeface="Arial"/>
              <a:buChar char="•"/>
            </a:pPr>
            <a:r>
              <a:rPr lang="en-US" sz="2000">
                <a:solidFill>
                  <a:schemeClr val="dk1"/>
                </a:solidFill>
                <a:latin typeface="Source Sans Pro"/>
                <a:ea typeface="Source Sans Pro"/>
                <a:cs typeface="Source Sans Pro"/>
                <a:sym typeface="Source Sans Pro"/>
              </a:rPr>
              <a:t>Measures a few categories in relation to each other</a:t>
            </a:r>
            <a:endParaRPr/>
          </a:p>
          <a:p>
            <a:pPr indent="-228600" lvl="0" marL="228600" marR="0" rtl="0" algn="l">
              <a:lnSpc>
                <a:spcPct val="90000"/>
              </a:lnSpc>
              <a:spcBef>
                <a:spcPts val="1000"/>
              </a:spcBef>
              <a:spcAft>
                <a:spcPts val="0"/>
              </a:spcAft>
              <a:buClr>
                <a:schemeClr val="dk1"/>
              </a:buClr>
              <a:buSzPts val="2000"/>
              <a:buFont typeface="Arial"/>
              <a:buChar char="•"/>
            </a:pPr>
            <a:r>
              <a:rPr lang="en-US" sz="2000">
                <a:solidFill>
                  <a:schemeClr val="dk1"/>
                </a:solidFill>
                <a:latin typeface="Source Sans Pro"/>
                <a:ea typeface="Source Sans Pro"/>
                <a:cs typeface="Source Sans Pro"/>
                <a:sym typeface="Source Sans Pro"/>
              </a:rPr>
              <a:t>Borders indicate that all three categories' measures make up a whole</a:t>
            </a:r>
            <a:endParaRPr/>
          </a:p>
          <a:p>
            <a:pPr indent="-228600" lvl="0" marL="228600" marR="0" rtl="0" algn="l">
              <a:lnSpc>
                <a:spcPct val="90000"/>
              </a:lnSpc>
              <a:spcBef>
                <a:spcPts val="1000"/>
              </a:spcBef>
              <a:spcAft>
                <a:spcPts val="0"/>
              </a:spcAft>
              <a:buClr>
                <a:schemeClr val="dk1"/>
              </a:buClr>
              <a:buSzPts val="2000"/>
              <a:buFont typeface="Arial"/>
              <a:buChar char="•"/>
            </a:pPr>
            <a:r>
              <a:rPr lang="en-US" sz="2000">
                <a:solidFill>
                  <a:schemeClr val="dk1"/>
                </a:solidFill>
                <a:latin typeface="Source Sans Pro"/>
                <a:ea typeface="Source Sans Pro"/>
                <a:cs typeface="Source Sans Pro"/>
                <a:sym typeface="Source Sans Pro"/>
              </a:rPr>
              <a:t>The colors are distinct from each other</a:t>
            </a:r>
            <a:endParaRPr/>
          </a:p>
          <a:p>
            <a:pPr indent="-101600" lvl="0" marL="228600" marR="0" rtl="0" algn="l">
              <a:lnSpc>
                <a:spcPct val="90000"/>
              </a:lnSpc>
              <a:spcBef>
                <a:spcPts val="1000"/>
              </a:spcBef>
              <a:spcAft>
                <a:spcPts val="0"/>
              </a:spcAft>
              <a:buClr>
                <a:schemeClr val="dk1"/>
              </a:buClr>
              <a:buSzPts val="2000"/>
              <a:buFont typeface="Arial"/>
              <a:buNone/>
            </a:pPr>
            <a:r>
              <a:t/>
            </a:r>
            <a:endParaRPr sz="2000">
              <a:solidFill>
                <a:schemeClr val="dk1"/>
              </a:solidFill>
              <a:latin typeface="Source Sans Pro"/>
              <a:ea typeface="Source Sans Pro"/>
              <a:cs typeface="Source Sans Pro"/>
              <a:sym typeface="Source Sans Pro"/>
            </a:endParaRPr>
          </a:p>
        </p:txBody>
      </p:sp>
      <p:pic>
        <p:nvPicPr>
          <p:cNvPr id="702" name="Google Shape;702;p42"/>
          <p:cNvPicPr preferRelativeResize="0"/>
          <p:nvPr>
            <p:ph idx="4" type="body"/>
          </p:nvPr>
        </p:nvPicPr>
        <p:blipFill rotWithShape="1">
          <a:blip r:embed="rId5">
            <a:alphaModFix/>
          </a:blip>
          <a:srcRect b="0" l="0" r="0" t="0"/>
          <a:stretch/>
        </p:blipFill>
        <p:spPr>
          <a:xfrm>
            <a:off x="6519431" y="3391681"/>
            <a:ext cx="5569131" cy="3346689"/>
          </a:xfrm>
          <a:prstGeom prst="rect">
            <a:avLst/>
          </a:prstGeom>
          <a:noFill/>
          <a:ln cap="flat" cmpd="sng" w="9525">
            <a:solidFill>
              <a:schemeClr val="dk1"/>
            </a:solidFill>
            <a:prstDash val="solid"/>
            <a:round/>
            <a:headEnd len="sm" w="sm" type="none"/>
            <a:tailEnd len="sm" w="sm" type="none"/>
          </a:ln>
        </p:spPr>
      </p:pic>
      <p:pic>
        <p:nvPicPr>
          <p:cNvPr id="703" name="Google Shape;703;p42"/>
          <p:cNvPicPr preferRelativeResize="0"/>
          <p:nvPr/>
        </p:nvPicPr>
        <p:blipFill rotWithShape="1">
          <a:blip r:embed="rId6">
            <a:alphaModFix/>
          </a:blip>
          <a:srcRect b="4852" l="6716" r="7362" t="6952"/>
          <a:stretch/>
        </p:blipFill>
        <p:spPr>
          <a:xfrm>
            <a:off x="419375" y="3664575"/>
            <a:ext cx="4912250" cy="30253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43"/>
          <p:cNvSpPr txBox="1"/>
          <p:nvPr>
            <p:ph type="title"/>
          </p:nvPr>
        </p:nvSpPr>
        <p:spPr>
          <a:xfrm>
            <a:off x="704188" y="675825"/>
            <a:ext cx="11487812" cy="1101435"/>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Source Sans Pro"/>
              <a:buNone/>
            </a:pPr>
            <a:r>
              <a:rPr b="1" lang="en-US" sz="4000"/>
              <a:t>Heatmap</a:t>
            </a:r>
            <a:r>
              <a:rPr lang="en-US" sz="4000"/>
              <a:t> - </a:t>
            </a:r>
            <a:r>
              <a:rPr lang="en-US" sz="2400"/>
              <a:t>uses color and size to show the values of a measure.</a:t>
            </a:r>
            <a:br>
              <a:rPr lang="en-US" sz="2400"/>
            </a:br>
            <a:br>
              <a:rPr lang="en-US" sz="2400"/>
            </a:br>
            <a:endParaRPr b="1" sz="2400"/>
          </a:p>
        </p:txBody>
      </p:sp>
      <p:sp>
        <p:nvSpPr>
          <p:cNvPr id="710" name="Google Shape;710;p43"/>
          <p:cNvSpPr txBox="1"/>
          <p:nvPr>
            <p:ph idx="1" type="body"/>
          </p:nvPr>
        </p:nvSpPr>
        <p:spPr>
          <a:xfrm>
            <a:off x="292628" y="1490749"/>
            <a:ext cx="11899372" cy="4806930"/>
          </a:xfrm>
          <a:prstGeom prst="rect">
            <a:avLst/>
          </a:prstGeom>
          <a:solidFill>
            <a:schemeClr val="lt1"/>
          </a:solidFill>
          <a:ln>
            <a:noFill/>
          </a:ln>
        </p:spPr>
        <p:txBody>
          <a:bodyPr anchorCtr="0" anchor="t" bIns="45700" lIns="91425" spcFirstLastPara="1" rIns="91425" wrap="square" tIns="45700">
            <a:normAutofit fontScale="92500"/>
          </a:bodyPr>
          <a:lstStyle/>
          <a:p>
            <a:pPr indent="-228600" lvl="0" marL="228600" rtl="0" algn="l">
              <a:lnSpc>
                <a:spcPct val="90000"/>
              </a:lnSpc>
              <a:spcBef>
                <a:spcPts val="0"/>
              </a:spcBef>
              <a:spcAft>
                <a:spcPts val="0"/>
              </a:spcAft>
              <a:buClr>
                <a:schemeClr val="dk1"/>
              </a:buClr>
              <a:buSzPct val="100000"/>
              <a:buChar char="•"/>
            </a:pPr>
            <a:r>
              <a:rPr lang="en-US"/>
              <a:t>Present patterns, trends, and relationships within the data </a:t>
            </a:r>
            <a:endParaRPr/>
          </a:p>
          <a:p>
            <a:pPr indent="-228600" lvl="0" marL="228600" rtl="0" algn="l">
              <a:lnSpc>
                <a:spcPct val="90000"/>
              </a:lnSpc>
              <a:spcBef>
                <a:spcPts val="1000"/>
              </a:spcBef>
              <a:spcAft>
                <a:spcPts val="0"/>
              </a:spcAft>
              <a:buClr>
                <a:schemeClr val="dk1"/>
              </a:buClr>
              <a:buSzPct val="100000"/>
              <a:buChar char="•"/>
            </a:pPr>
            <a:r>
              <a:rPr lang="en-US"/>
              <a:t>Work best for presenting trends in dimensions that have more variables </a:t>
            </a:r>
            <a:endParaRPr/>
          </a:p>
          <a:p>
            <a:pPr indent="-228600" lvl="0" marL="228600" rtl="0" algn="l">
              <a:lnSpc>
                <a:spcPct val="90000"/>
              </a:lnSpc>
              <a:spcBef>
                <a:spcPts val="1000"/>
              </a:spcBef>
              <a:spcAft>
                <a:spcPts val="0"/>
              </a:spcAft>
              <a:buClr>
                <a:schemeClr val="dk1"/>
              </a:buClr>
              <a:buSzPct val="100000"/>
              <a:buChar char="•"/>
            </a:pPr>
            <a:r>
              <a:rPr lang="en-US"/>
              <a:t>Use both color and size to show what’s going on </a:t>
            </a:r>
            <a:endParaRPr/>
          </a:p>
          <a:p>
            <a:pPr indent="-228600" lvl="1" marL="685800" rtl="0" algn="l">
              <a:lnSpc>
                <a:spcPct val="90000"/>
              </a:lnSpc>
              <a:spcBef>
                <a:spcPts val="500"/>
              </a:spcBef>
              <a:spcAft>
                <a:spcPts val="0"/>
              </a:spcAft>
              <a:buClr>
                <a:schemeClr val="dk1"/>
              </a:buClr>
              <a:buSzPct val="100000"/>
              <a:buChar char="•"/>
            </a:pPr>
            <a:r>
              <a:rPr lang="en-US"/>
              <a:t>This allows you to encode two measures: one for color and another for size</a:t>
            </a:r>
            <a:endParaRPr/>
          </a:p>
          <a:p>
            <a:pPr indent="0" lvl="1" marL="457200" rtl="0" algn="l">
              <a:lnSpc>
                <a:spcPct val="90000"/>
              </a:lnSpc>
              <a:spcBef>
                <a:spcPts val="5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b="1" lang="en-US"/>
              <a:t>Bad heatmaps will have:</a:t>
            </a:r>
            <a:endParaRPr/>
          </a:p>
          <a:p>
            <a:pPr indent="-228600" lvl="1" marL="685800" rtl="0" algn="l">
              <a:lnSpc>
                <a:spcPct val="90000"/>
              </a:lnSpc>
              <a:spcBef>
                <a:spcPts val="500"/>
              </a:spcBef>
              <a:spcAft>
                <a:spcPts val="0"/>
              </a:spcAft>
              <a:buClr>
                <a:schemeClr val="dk1"/>
              </a:buClr>
              <a:buSzPct val="100000"/>
              <a:buChar char="•"/>
            </a:pPr>
            <a:r>
              <a:rPr lang="en-US"/>
              <a:t>Too many similar sizes across shapes</a:t>
            </a:r>
            <a:endParaRPr/>
          </a:p>
          <a:p>
            <a:pPr indent="-228600" lvl="1" marL="685800" rtl="0" algn="l">
              <a:lnSpc>
                <a:spcPct val="90000"/>
              </a:lnSpc>
              <a:spcBef>
                <a:spcPts val="500"/>
              </a:spcBef>
              <a:spcAft>
                <a:spcPts val="0"/>
              </a:spcAft>
              <a:buClr>
                <a:schemeClr val="dk1"/>
              </a:buClr>
              <a:buSzPct val="100000"/>
              <a:buChar char="•"/>
            </a:pPr>
            <a:r>
              <a:rPr lang="en-US"/>
              <a:t>The size and the color represent two different measures</a:t>
            </a:r>
            <a:endParaRPr/>
          </a:p>
          <a:p>
            <a:pPr indent="-228600" lvl="1" marL="685800" rtl="0" algn="l">
              <a:lnSpc>
                <a:spcPct val="90000"/>
              </a:lnSpc>
              <a:spcBef>
                <a:spcPts val="500"/>
              </a:spcBef>
              <a:spcAft>
                <a:spcPts val="0"/>
              </a:spcAft>
              <a:buClr>
                <a:schemeClr val="dk1"/>
              </a:buClr>
              <a:buSzPct val="100000"/>
              <a:buChar char="•"/>
            </a:pPr>
            <a:r>
              <a:rPr lang="en-US"/>
              <a:t>Not a strong enough distinction between big and small numbers</a:t>
            </a:r>
            <a:endParaRPr/>
          </a:p>
          <a:p>
            <a:pPr indent="-228600" lvl="1" marL="685800" rtl="0" algn="l">
              <a:lnSpc>
                <a:spcPct val="90000"/>
              </a:lnSpc>
              <a:spcBef>
                <a:spcPts val="500"/>
              </a:spcBef>
              <a:spcAft>
                <a:spcPts val="0"/>
              </a:spcAft>
              <a:buClr>
                <a:schemeClr val="dk1"/>
              </a:buClr>
              <a:buSzPct val="100000"/>
              <a:buChar char="•"/>
            </a:pPr>
            <a:r>
              <a:rPr lang="en-US"/>
              <a:t>Unreadable text</a:t>
            </a:r>
            <a:endParaRPr/>
          </a:p>
          <a:p>
            <a:pPr indent="-64134" lvl="1" marL="685800" rtl="0" algn="l">
              <a:lnSpc>
                <a:spcPct val="90000"/>
              </a:lnSpc>
              <a:spcBef>
                <a:spcPts val="500"/>
              </a:spcBef>
              <a:spcAft>
                <a:spcPts val="0"/>
              </a:spcAft>
              <a:buClr>
                <a:schemeClr val="dk1"/>
              </a:buClr>
              <a:buSzPct val="100000"/>
              <a:buNone/>
            </a:pPr>
            <a:r>
              <a:t/>
            </a:r>
            <a:endParaRPr b="1"/>
          </a:p>
          <a:p>
            <a:pPr indent="0" lvl="1" marL="457200" rtl="0" algn="l">
              <a:lnSpc>
                <a:spcPct val="90000"/>
              </a:lnSpc>
              <a:spcBef>
                <a:spcPts val="500"/>
              </a:spcBef>
              <a:spcAft>
                <a:spcPts val="0"/>
              </a:spcAft>
              <a:buClr>
                <a:schemeClr val="dk1"/>
              </a:buClr>
              <a:buSzPct val="100000"/>
              <a:buNone/>
            </a:pPr>
            <a:r>
              <a:t/>
            </a:r>
            <a:endParaRPr/>
          </a:p>
          <a:p>
            <a:pPr indent="-40639" lvl="0" marL="228600" rtl="0" algn="l">
              <a:lnSpc>
                <a:spcPct val="90000"/>
              </a:lnSpc>
              <a:spcBef>
                <a:spcPts val="1000"/>
              </a:spcBef>
              <a:spcAft>
                <a:spcPts val="0"/>
              </a:spcAft>
              <a:buClr>
                <a:schemeClr val="dk1"/>
              </a:buClr>
              <a:buSzPct val="100000"/>
              <a:buNone/>
            </a:pPr>
            <a:r>
              <a:t/>
            </a:r>
            <a:endParaRPr/>
          </a:p>
          <a:p>
            <a:pPr indent="-122872" lvl="1" marL="685800" rtl="0" algn="l">
              <a:lnSpc>
                <a:spcPct val="90000"/>
              </a:lnSpc>
              <a:spcBef>
                <a:spcPts val="500"/>
              </a:spcBef>
              <a:spcAft>
                <a:spcPts val="0"/>
              </a:spcAft>
              <a:buClr>
                <a:schemeClr val="dk1"/>
              </a:buClr>
              <a:buSzPct val="100000"/>
              <a:buNone/>
            </a:pPr>
            <a:r>
              <a:t/>
            </a:r>
            <a:endParaRPr sz="18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44"/>
          <p:cNvSpPr txBox="1"/>
          <p:nvPr>
            <p:ph type="title"/>
          </p:nvPr>
        </p:nvSpPr>
        <p:spPr>
          <a:xfrm>
            <a:off x="739886" y="567001"/>
            <a:ext cx="11353800" cy="946304"/>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Source Sans Pro"/>
              <a:buNone/>
            </a:pPr>
            <a:r>
              <a:rPr b="1" lang="en-US" sz="4000"/>
              <a:t>Heatmap</a:t>
            </a:r>
            <a:br>
              <a:rPr lang="en-US" sz="2700"/>
            </a:br>
            <a:br>
              <a:rPr lang="en-US" sz="2700"/>
            </a:br>
            <a:endParaRPr/>
          </a:p>
        </p:txBody>
      </p:sp>
      <p:sp>
        <p:nvSpPr>
          <p:cNvPr id="717" name="Google Shape;717;p44"/>
          <p:cNvSpPr txBox="1"/>
          <p:nvPr>
            <p:ph idx="1" type="body"/>
          </p:nvPr>
        </p:nvSpPr>
        <p:spPr>
          <a:xfrm>
            <a:off x="1444982" y="869718"/>
            <a:ext cx="3302001" cy="64358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Poor Example  </a:t>
            </a:r>
            <a:endParaRPr/>
          </a:p>
        </p:txBody>
      </p:sp>
      <p:sp>
        <p:nvSpPr>
          <p:cNvPr id="718" name="Google Shape;718;p44"/>
          <p:cNvSpPr txBox="1"/>
          <p:nvPr>
            <p:ph idx="3" type="body"/>
          </p:nvPr>
        </p:nvSpPr>
        <p:spPr>
          <a:xfrm>
            <a:off x="6977777" y="954935"/>
            <a:ext cx="3994682" cy="64358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Better Example </a:t>
            </a:r>
            <a:endParaRPr/>
          </a:p>
        </p:txBody>
      </p:sp>
      <p:pic>
        <p:nvPicPr>
          <p:cNvPr descr="Thumbs Down with solid fill" id="719" name="Google Shape;719;p44"/>
          <p:cNvPicPr preferRelativeResize="0"/>
          <p:nvPr/>
        </p:nvPicPr>
        <p:blipFill rotWithShape="1">
          <a:blip r:embed="rId3">
            <a:alphaModFix/>
          </a:blip>
          <a:srcRect b="0" l="0" r="0" t="0"/>
          <a:stretch/>
        </p:blipFill>
        <p:spPr>
          <a:xfrm>
            <a:off x="3484041" y="1040153"/>
            <a:ext cx="536474" cy="643587"/>
          </a:xfrm>
          <a:prstGeom prst="rect">
            <a:avLst/>
          </a:prstGeom>
          <a:noFill/>
          <a:ln>
            <a:noFill/>
          </a:ln>
        </p:spPr>
      </p:pic>
      <p:pic>
        <p:nvPicPr>
          <p:cNvPr descr="Thumbs up sign with solid fill" id="720" name="Google Shape;720;p44"/>
          <p:cNvPicPr preferRelativeResize="0"/>
          <p:nvPr/>
        </p:nvPicPr>
        <p:blipFill rotWithShape="1">
          <a:blip r:embed="rId4">
            <a:alphaModFix/>
          </a:blip>
          <a:srcRect b="0" l="0" r="0" t="0"/>
          <a:stretch/>
        </p:blipFill>
        <p:spPr>
          <a:xfrm>
            <a:off x="9231951" y="1001175"/>
            <a:ext cx="666522" cy="633526"/>
          </a:xfrm>
          <a:prstGeom prst="rect">
            <a:avLst/>
          </a:prstGeom>
          <a:noFill/>
          <a:ln>
            <a:noFill/>
          </a:ln>
        </p:spPr>
      </p:pic>
      <p:sp>
        <p:nvSpPr>
          <p:cNvPr id="721" name="Google Shape;721;p44"/>
          <p:cNvSpPr txBox="1"/>
          <p:nvPr>
            <p:ph idx="4" type="body"/>
          </p:nvPr>
        </p:nvSpPr>
        <p:spPr>
          <a:xfrm>
            <a:off x="293883" y="1706599"/>
            <a:ext cx="5604200" cy="228573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000"/>
              <a:buChar char="•"/>
            </a:pPr>
            <a:r>
              <a:rPr lang="en-US" sz="2000"/>
              <a:t>Splits those four regions into four years per region</a:t>
            </a:r>
            <a:endParaRPr sz="1800"/>
          </a:p>
          <a:p>
            <a:pPr indent="-228600" lvl="0" marL="228600" rtl="0" algn="l">
              <a:lnSpc>
                <a:spcPct val="90000"/>
              </a:lnSpc>
              <a:spcBef>
                <a:spcPts val="1000"/>
              </a:spcBef>
              <a:spcAft>
                <a:spcPts val="0"/>
              </a:spcAft>
              <a:buClr>
                <a:schemeClr val="dk1"/>
              </a:buClr>
              <a:buSzPts val="1800"/>
              <a:buChar char="•"/>
            </a:pPr>
            <a:r>
              <a:rPr lang="en-US" sz="1800"/>
              <a:t>Difficult to compare the same Sub-Category across Regions for the same year</a:t>
            </a:r>
            <a:endParaRPr/>
          </a:p>
          <a:p>
            <a:pPr indent="-228600" lvl="0" marL="228600" rtl="0" algn="l">
              <a:lnSpc>
                <a:spcPct val="90000"/>
              </a:lnSpc>
              <a:spcBef>
                <a:spcPts val="1000"/>
              </a:spcBef>
              <a:spcAft>
                <a:spcPts val="0"/>
              </a:spcAft>
              <a:buClr>
                <a:schemeClr val="dk1"/>
              </a:buClr>
              <a:buSzPts val="2000"/>
              <a:buChar char="•"/>
            </a:pPr>
            <a:r>
              <a:rPr lang="en-US" sz="2000"/>
              <a:t>Relies on legends to know what mark color and size means which make it difficult to understand</a:t>
            </a:r>
            <a:endParaRPr/>
          </a:p>
          <a:p>
            <a:pPr indent="0" lvl="0" marL="0" rtl="0" algn="l">
              <a:lnSpc>
                <a:spcPct val="90000"/>
              </a:lnSpc>
              <a:spcBef>
                <a:spcPts val="1000"/>
              </a:spcBef>
              <a:spcAft>
                <a:spcPts val="0"/>
              </a:spcAft>
              <a:buClr>
                <a:schemeClr val="dk1"/>
              </a:buClr>
              <a:buSzPts val="2000"/>
              <a:buNone/>
            </a:pPr>
            <a:r>
              <a:t/>
            </a:r>
            <a:endParaRPr sz="2000"/>
          </a:p>
          <a:p>
            <a:pPr indent="-101600" lvl="0" marL="228600" rtl="0" algn="l">
              <a:lnSpc>
                <a:spcPct val="90000"/>
              </a:lnSpc>
              <a:spcBef>
                <a:spcPts val="1000"/>
              </a:spcBef>
              <a:spcAft>
                <a:spcPts val="0"/>
              </a:spcAft>
              <a:buClr>
                <a:schemeClr val="dk1"/>
              </a:buClr>
              <a:buSzPts val="2000"/>
              <a:buNone/>
            </a:pPr>
            <a:r>
              <a:t/>
            </a:r>
            <a:endParaRPr sz="2000"/>
          </a:p>
        </p:txBody>
      </p:sp>
      <p:sp>
        <p:nvSpPr>
          <p:cNvPr id="722" name="Google Shape;722;p44"/>
          <p:cNvSpPr txBox="1"/>
          <p:nvPr/>
        </p:nvSpPr>
        <p:spPr>
          <a:xfrm>
            <a:off x="6499211" y="1683740"/>
            <a:ext cx="5594473" cy="3278945"/>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1800"/>
              <a:buFont typeface="Arial"/>
              <a:buChar char="•"/>
            </a:pPr>
            <a:r>
              <a:rPr lang="en-US" sz="1800">
                <a:solidFill>
                  <a:schemeClr val="dk1"/>
                </a:solidFill>
                <a:latin typeface="Source Sans Pro"/>
                <a:ea typeface="Source Sans Pro"/>
                <a:cs typeface="Source Sans Pro"/>
                <a:sym typeface="Source Sans Pro"/>
              </a:rPr>
              <a:t>Easy to compare subcategories for each Year/Region combination</a:t>
            </a:r>
            <a:endParaRPr/>
          </a:p>
          <a:p>
            <a:pPr indent="-228600" lvl="0" marL="228600" marR="0" rtl="0" algn="l">
              <a:lnSpc>
                <a:spcPct val="90000"/>
              </a:lnSpc>
              <a:spcBef>
                <a:spcPts val="1000"/>
              </a:spcBef>
              <a:spcAft>
                <a:spcPts val="0"/>
              </a:spcAft>
              <a:buClr>
                <a:schemeClr val="dk1"/>
              </a:buClr>
              <a:buSzPts val="1800"/>
              <a:buFont typeface="Arial"/>
              <a:buChar char="•"/>
            </a:pPr>
            <a:r>
              <a:rPr lang="en-US" sz="1800">
                <a:solidFill>
                  <a:schemeClr val="dk1"/>
                </a:solidFill>
                <a:latin typeface="Source Sans Pro"/>
                <a:ea typeface="Source Sans Pro"/>
                <a:cs typeface="Source Sans Pro"/>
                <a:sym typeface="Source Sans Pro"/>
              </a:rPr>
              <a:t>Only one shape making it easier for our eyes to compare across space (square)</a:t>
            </a:r>
            <a:endParaRPr/>
          </a:p>
          <a:p>
            <a:pPr indent="-228600" lvl="0" marL="228600" marR="0" rtl="0" algn="l">
              <a:lnSpc>
                <a:spcPct val="90000"/>
              </a:lnSpc>
              <a:spcBef>
                <a:spcPts val="1000"/>
              </a:spcBef>
              <a:spcAft>
                <a:spcPts val="0"/>
              </a:spcAft>
              <a:buClr>
                <a:schemeClr val="dk1"/>
              </a:buClr>
              <a:buSzPts val="1800"/>
              <a:buFont typeface="Arial"/>
              <a:buChar char="•"/>
            </a:pPr>
            <a:r>
              <a:rPr lang="en-US" sz="1800">
                <a:solidFill>
                  <a:schemeClr val="dk1"/>
                </a:solidFill>
                <a:latin typeface="Source Sans Pro"/>
                <a:ea typeface="Source Sans Pro"/>
                <a:cs typeface="Source Sans Pro"/>
                <a:sym typeface="Source Sans Pro"/>
              </a:rPr>
              <a:t>The title is a discerption making it easier to identify what the encoding of size and color mean in the view</a:t>
            </a:r>
            <a:endParaRPr/>
          </a:p>
        </p:txBody>
      </p:sp>
      <p:pic>
        <p:nvPicPr>
          <p:cNvPr id="723" name="Google Shape;723;p44"/>
          <p:cNvPicPr preferRelativeResize="0"/>
          <p:nvPr/>
        </p:nvPicPr>
        <p:blipFill rotWithShape="1">
          <a:blip r:embed="rId5">
            <a:alphaModFix/>
          </a:blip>
          <a:srcRect b="0" l="3037" r="2504" t="1646"/>
          <a:stretch/>
        </p:blipFill>
        <p:spPr>
          <a:xfrm>
            <a:off x="293883" y="3644347"/>
            <a:ext cx="5429588" cy="3114261"/>
          </a:xfrm>
          <a:prstGeom prst="rect">
            <a:avLst/>
          </a:prstGeom>
          <a:noFill/>
          <a:ln cap="flat" cmpd="sng" w="9525">
            <a:solidFill>
              <a:schemeClr val="dk1"/>
            </a:solidFill>
            <a:prstDash val="solid"/>
            <a:round/>
            <a:headEnd len="sm" w="sm" type="none"/>
            <a:tailEnd len="sm" w="sm" type="none"/>
          </a:ln>
        </p:spPr>
      </p:pic>
      <p:pic>
        <p:nvPicPr>
          <p:cNvPr id="724" name="Google Shape;724;p44"/>
          <p:cNvPicPr preferRelativeResize="0"/>
          <p:nvPr/>
        </p:nvPicPr>
        <p:blipFill rotWithShape="1">
          <a:blip r:embed="rId6">
            <a:alphaModFix/>
          </a:blip>
          <a:srcRect b="0" l="3940" r="6727" t="0"/>
          <a:stretch/>
        </p:blipFill>
        <p:spPr>
          <a:xfrm>
            <a:off x="6489485" y="3644347"/>
            <a:ext cx="5604200" cy="3114262"/>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45"/>
          <p:cNvSpPr txBox="1"/>
          <p:nvPr>
            <p:ph type="title"/>
          </p:nvPr>
        </p:nvSpPr>
        <p:spPr>
          <a:xfrm>
            <a:off x="838200" y="193746"/>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Source Sans Pro"/>
              <a:buNone/>
            </a:pPr>
            <a:r>
              <a:rPr b="1" lang="en-US"/>
              <a:t>Types of Data Visualizations </a:t>
            </a:r>
            <a:endParaRPr/>
          </a:p>
        </p:txBody>
      </p:sp>
      <p:grpSp>
        <p:nvGrpSpPr>
          <p:cNvPr id="731" name="Google Shape;731;p45"/>
          <p:cNvGrpSpPr/>
          <p:nvPr/>
        </p:nvGrpSpPr>
        <p:grpSpPr>
          <a:xfrm>
            <a:off x="838200" y="1865312"/>
            <a:ext cx="10515600" cy="4271963"/>
            <a:chOff x="0" y="39687"/>
            <a:chExt cx="10515600" cy="4271963"/>
          </a:xfrm>
        </p:grpSpPr>
        <p:sp>
          <p:nvSpPr>
            <p:cNvPr id="732" name="Google Shape;732;p45"/>
            <p:cNvSpPr/>
            <p:nvPr/>
          </p:nvSpPr>
          <p:spPr>
            <a:xfrm>
              <a:off x="0" y="39687"/>
              <a:ext cx="3286125" cy="1971675"/>
            </a:xfrm>
            <a:prstGeom prst="rect">
              <a:avLst/>
            </a:prstGeom>
            <a:solidFill>
              <a:schemeClr val="accen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5"/>
            <p:cNvSpPr txBox="1"/>
            <p:nvPr/>
          </p:nvSpPr>
          <p:spPr>
            <a:xfrm>
              <a:off x="0" y="39687"/>
              <a:ext cx="3286125" cy="1971675"/>
            </a:xfrm>
            <a:prstGeom prst="rect">
              <a:avLst/>
            </a:prstGeom>
            <a:noFill/>
            <a:ln>
              <a:noFill/>
            </a:ln>
          </p:spPr>
          <p:txBody>
            <a:bodyPr anchorCtr="0" anchor="ctr" bIns="175250" lIns="175250" spcFirstLastPara="1" rIns="175250" wrap="square" tIns="175250">
              <a:noAutofit/>
            </a:bodyPr>
            <a:lstStyle/>
            <a:p>
              <a:pPr indent="0" lvl="0" marL="0" marR="0" rtl="0" algn="ctr">
                <a:lnSpc>
                  <a:spcPct val="90000"/>
                </a:lnSpc>
                <a:spcBef>
                  <a:spcPts val="0"/>
                </a:spcBef>
                <a:spcAft>
                  <a:spcPts val="0"/>
                </a:spcAft>
                <a:buClr>
                  <a:schemeClr val="lt1"/>
                </a:buClr>
                <a:buSzPts val="4600"/>
                <a:buFont typeface="Source Sans Pro"/>
                <a:buNone/>
              </a:pPr>
              <a:r>
                <a:rPr lang="en-US" sz="4600">
                  <a:solidFill>
                    <a:schemeClr val="lt1"/>
                  </a:solidFill>
                  <a:latin typeface="Source Sans Pro"/>
                  <a:ea typeface="Source Sans Pro"/>
                  <a:cs typeface="Source Sans Pro"/>
                  <a:sym typeface="Source Sans Pro"/>
                </a:rPr>
                <a:t>Charts</a:t>
              </a:r>
              <a:endParaRPr/>
            </a:p>
          </p:txBody>
        </p:sp>
        <p:sp>
          <p:nvSpPr>
            <p:cNvPr id="734" name="Google Shape;734;p45"/>
            <p:cNvSpPr/>
            <p:nvPr/>
          </p:nvSpPr>
          <p:spPr>
            <a:xfrm>
              <a:off x="3614737" y="39687"/>
              <a:ext cx="3286125" cy="1971675"/>
            </a:xfrm>
            <a:prstGeom prst="rect">
              <a:avLst/>
            </a:prstGeom>
            <a:solidFill>
              <a:schemeClr val="accen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5"/>
            <p:cNvSpPr txBox="1"/>
            <p:nvPr/>
          </p:nvSpPr>
          <p:spPr>
            <a:xfrm>
              <a:off x="3614737" y="39687"/>
              <a:ext cx="3286125" cy="1971675"/>
            </a:xfrm>
            <a:prstGeom prst="rect">
              <a:avLst/>
            </a:prstGeom>
            <a:noFill/>
            <a:ln>
              <a:noFill/>
            </a:ln>
          </p:spPr>
          <p:txBody>
            <a:bodyPr anchorCtr="0" anchor="ctr" bIns="175250" lIns="175250" spcFirstLastPara="1" rIns="175250" wrap="square" tIns="175250">
              <a:noAutofit/>
            </a:bodyPr>
            <a:lstStyle/>
            <a:p>
              <a:pPr indent="0" lvl="0" marL="0" marR="0" rtl="0" algn="ctr">
                <a:lnSpc>
                  <a:spcPct val="90000"/>
                </a:lnSpc>
                <a:spcBef>
                  <a:spcPts val="0"/>
                </a:spcBef>
                <a:spcAft>
                  <a:spcPts val="0"/>
                </a:spcAft>
                <a:buClr>
                  <a:schemeClr val="lt1"/>
                </a:buClr>
                <a:buSzPts val="4600"/>
                <a:buFont typeface="Source Sans Pro"/>
                <a:buNone/>
              </a:pPr>
              <a:r>
                <a:rPr lang="en-US" sz="4600">
                  <a:solidFill>
                    <a:schemeClr val="lt1"/>
                  </a:solidFill>
                  <a:latin typeface="Source Sans Pro"/>
                  <a:ea typeface="Source Sans Pro"/>
                  <a:cs typeface="Source Sans Pro"/>
                  <a:sym typeface="Source Sans Pro"/>
                </a:rPr>
                <a:t>Graphs </a:t>
              </a:r>
              <a:endParaRPr/>
            </a:p>
          </p:txBody>
        </p:sp>
        <p:sp>
          <p:nvSpPr>
            <p:cNvPr id="736" name="Google Shape;736;p45"/>
            <p:cNvSpPr/>
            <p:nvPr/>
          </p:nvSpPr>
          <p:spPr>
            <a:xfrm>
              <a:off x="7229475" y="39687"/>
              <a:ext cx="3286125" cy="1971675"/>
            </a:xfrm>
            <a:prstGeom prst="rect">
              <a:avLst/>
            </a:prstGeom>
            <a:solidFill>
              <a:schemeClr val="accen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5"/>
            <p:cNvSpPr txBox="1"/>
            <p:nvPr/>
          </p:nvSpPr>
          <p:spPr>
            <a:xfrm>
              <a:off x="7229475" y="39687"/>
              <a:ext cx="3286125" cy="1971675"/>
            </a:xfrm>
            <a:prstGeom prst="rect">
              <a:avLst/>
            </a:prstGeom>
            <a:noFill/>
            <a:ln>
              <a:noFill/>
            </a:ln>
          </p:spPr>
          <p:txBody>
            <a:bodyPr anchorCtr="0" anchor="ctr" bIns="175250" lIns="175250" spcFirstLastPara="1" rIns="175250" wrap="square" tIns="175250">
              <a:noAutofit/>
            </a:bodyPr>
            <a:lstStyle/>
            <a:p>
              <a:pPr indent="0" lvl="0" marL="0" marR="0" rtl="0" algn="ctr">
                <a:lnSpc>
                  <a:spcPct val="90000"/>
                </a:lnSpc>
                <a:spcBef>
                  <a:spcPts val="0"/>
                </a:spcBef>
                <a:spcAft>
                  <a:spcPts val="0"/>
                </a:spcAft>
                <a:buClr>
                  <a:schemeClr val="lt1"/>
                </a:buClr>
                <a:buSzPts val="4600"/>
                <a:buFont typeface="Source Sans Pro"/>
                <a:buNone/>
              </a:pPr>
              <a:r>
                <a:rPr lang="en-US" sz="4600">
                  <a:solidFill>
                    <a:schemeClr val="lt1"/>
                  </a:solidFill>
                  <a:latin typeface="Source Sans Pro"/>
                  <a:ea typeface="Source Sans Pro"/>
                  <a:cs typeface="Source Sans Pro"/>
                  <a:sym typeface="Source Sans Pro"/>
                </a:rPr>
                <a:t>Tables</a:t>
              </a:r>
              <a:endParaRPr/>
            </a:p>
          </p:txBody>
        </p:sp>
        <p:sp>
          <p:nvSpPr>
            <p:cNvPr id="738" name="Google Shape;738;p45"/>
            <p:cNvSpPr/>
            <p:nvPr/>
          </p:nvSpPr>
          <p:spPr>
            <a:xfrm>
              <a:off x="1807368" y="2339975"/>
              <a:ext cx="3286125" cy="1971675"/>
            </a:xfrm>
            <a:prstGeom prst="rect">
              <a:avLst/>
            </a:prstGeom>
            <a:solidFill>
              <a:schemeClr val="accen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5"/>
            <p:cNvSpPr txBox="1"/>
            <p:nvPr/>
          </p:nvSpPr>
          <p:spPr>
            <a:xfrm>
              <a:off x="1807368" y="2339975"/>
              <a:ext cx="3286125" cy="1971675"/>
            </a:xfrm>
            <a:prstGeom prst="rect">
              <a:avLst/>
            </a:prstGeom>
            <a:noFill/>
            <a:ln>
              <a:noFill/>
            </a:ln>
          </p:spPr>
          <p:txBody>
            <a:bodyPr anchorCtr="0" anchor="ctr" bIns="175250" lIns="175250" spcFirstLastPara="1" rIns="175250" wrap="square" tIns="175250">
              <a:noAutofit/>
            </a:bodyPr>
            <a:lstStyle/>
            <a:p>
              <a:pPr indent="0" lvl="0" marL="0" marR="0" rtl="0" algn="ctr">
                <a:lnSpc>
                  <a:spcPct val="90000"/>
                </a:lnSpc>
                <a:spcBef>
                  <a:spcPts val="0"/>
                </a:spcBef>
                <a:spcAft>
                  <a:spcPts val="0"/>
                </a:spcAft>
                <a:buClr>
                  <a:schemeClr val="lt1"/>
                </a:buClr>
                <a:buSzPts val="4600"/>
                <a:buFont typeface="Source Sans Pro"/>
                <a:buNone/>
              </a:pPr>
              <a:r>
                <a:rPr lang="en-US" sz="4600">
                  <a:solidFill>
                    <a:schemeClr val="lt1"/>
                  </a:solidFill>
                  <a:latin typeface="Source Sans Pro"/>
                  <a:ea typeface="Source Sans Pro"/>
                  <a:cs typeface="Source Sans Pro"/>
                  <a:sym typeface="Source Sans Pro"/>
                </a:rPr>
                <a:t>Maps</a:t>
              </a:r>
              <a:endParaRPr/>
            </a:p>
          </p:txBody>
        </p:sp>
        <p:sp>
          <p:nvSpPr>
            <p:cNvPr id="740" name="Google Shape;740;p45"/>
            <p:cNvSpPr/>
            <p:nvPr/>
          </p:nvSpPr>
          <p:spPr>
            <a:xfrm>
              <a:off x="5422106" y="2339975"/>
              <a:ext cx="3286125" cy="1971675"/>
            </a:xfrm>
            <a:prstGeom prst="rect">
              <a:avLst/>
            </a:prstGeom>
            <a:solidFill>
              <a:schemeClr val="accen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5"/>
            <p:cNvSpPr txBox="1"/>
            <p:nvPr/>
          </p:nvSpPr>
          <p:spPr>
            <a:xfrm>
              <a:off x="5422106" y="2339975"/>
              <a:ext cx="3286125" cy="1971675"/>
            </a:xfrm>
            <a:prstGeom prst="rect">
              <a:avLst/>
            </a:prstGeom>
            <a:noFill/>
            <a:ln>
              <a:noFill/>
            </a:ln>
          </p:spPr>
          <p:txBody>
            <a:bodyPr anchorCtr="0" anchor="ctr" bIns="175250" lIns="175250" spcFirstLastPara="1" rIns="175250" wrap="square" tIns="175250">
              <a:noAutofit/>
            </a:bodyPr>
            <a:lstStyle/>
            <a:p>
              <a:pPr indent="0" lvl="0" marL="0" marR="0" rtl="0" algn="ctr">
                <a:lnSpc>
                  <a:spcPct val="90000"/>
                </a:lnSpc>
                <a:spcBef>
                  <a:spcPts val="0"/>
                </a:spcBef>
                <a:spcAft>
                  <a:spcPts val="0"/>
                </a:spcAft>
                <a:buClr>
                  <a:schemeClr val="lt1"/>
                </a:buClr>
                <a:buSzPts val="4600"/>
                <a:buFont typeface="Source Sans Pro"/>
                <a:buNone/>
              </a:pPr>
              <a:r>
                <a:rPr lang="en-US" sz="4600">
                  <a:solidFill>
                    <a:schemeClr val="lt1"/>
                  </a:solidFill>
                  <a:latin typeface="Source Sans Pro"/>
                  <a:ea typeface="Source Sans Pro"/>
                  <a:cs typeface="Source Sans Pro"/>
                  <a:sym typeface="Source Sans Pro"/>
                </a:rPr>
                <a:t>Dashboards</a:t>
              </a:r>
              <a:endParaRPr/>
            </a:p>
          </p:txBody>
        </p:sp>
      </p:grpSp>
      <p:sp>
        <p:nvSpPr>
          <p:cNvPr id="742" name="Google Shape;742;p45"/>
          <p:cNvSpPr/>
          <p:nvPr/>
        </p:nvSpPr>
        <p:spPr>
          <a:xfrm rot="4508189">
            <a:off x="9344891" y="3452591"/>
            <a:ext cx="623455" cy="1895033"/>
          </a:xfrm>
          <a:prstGeom prst="downArrow">
            <a:avLst>
              <a:gd fmla="val 50000" name="adj1"/>
              <a:gd fmla="val 50000" name="adj2"/>
            </a:avLst>
          </a:prstGeom>
          <a:solidFill>
            <a:schemeClr val="accent4"/>
          </a:solidFill>
          <a:ln cap="flat" cmpd="sng" w="12700">
            <a:solidFill>
              <a:srgbClr val="577F7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cxnSp>
        <p:nvCxnSpPr>
          <p:cNvPr id="743" name="Google Shape;743;p45"/>
          <p:cNvCxnSpPr/>
          <p:nvPr/>
        </p:nvCxnSpPr>
        <p:spPr>
          <a:xfrm>
            <a:off x="1032163" y="2042745"/>
            <a:ext cx="2916382" cy="1697982"/>
          </a:xfrm>
          <a:prstGeom prst="straightConnector1">
            <a:avLst/>
          </a:prstGeom>
          <a:noFill/>
          <a:ln cap="flat" cmpd="sng" w="19050">
            <a:solidFill>
              <a:schemeClr val="dk1"/>
            </a:solidFill>
            <a:prstDash val="solid"/>
            <a:miter lim="800000"/>
            <a:headEnd len="sm" w="sm" type="none"/>
            <a:tailEnd len="sm" w="sm" type="none"/>
          </a:ln>
        </p:spPr>
      </p:cxnSp>
      <p:cxnSp>
        <p:nvCxnSpPr>
          <p:cNvPr id="744" name="Google Shape;744;p45"/>
          <p:cNvCxnSpPr/>
          <p:nvPr/>
        </p:nvCxnSpPr>
        <p:spPr>
          <a:xfrm>
            <a:off x="4578927" y="2042745"/>
            <a:ext cx="2964873" cy="1531728"/>
          </a:xfrm>
          <a:prstGeom prst="straightConnector1">
            <a:avLst/>
          </a:prstGeom>
          <a:noFill/>
          <a:ln cap="flat" cmpd="sng" w="19050">
            <a:solidFill>
              <a:schemeClr val="dk1"/>
            </a:solidFill>
            <a:prstDash val="solid"/>
            <a:miter lim="800000"/>
            <a:headEnd len="sm" w="sm" type="none"/>
            <a:tailEnd len="sm" w="sm" type="none"/>
          </a:ln>
        </p:spPr>
      </p:cxnSp>
      <p:cxnSp>
        <p:nvCxnSpPr>
          <p:cNvPr id="745" name="Google Shape;745;p45"/>
          <p:cNvCxnSpPr/>
          <p:nvPr/>
        </p:nvCxnSpPr>
        <p:spPr>
          <a:xfrm>
            <a:off x="8174182" y="2001181"/>
            <a:ext cx="2964873" cy="1531728"/>
          </a:xfrm>
          <a:prstGeom prst="straightConnector1">
            <a:avLst/>
          </a:prstGeom>
          <a:noFill/>
          <a:ln cap="flat" cmpd="sng" w="19050">
            <a:solidFill>
              <a:schemeClr val="dk1"/>
            </a:solidFill>
            <a:prstDash val="solid"/>
            <a:miter lim="800000"/>
            <a:headEnd len="sm" w="sm" type="none"/>
            <a:tailEnd len="sm" w="sm" type="none"/>
          </a:ln>
        </p:spPr>
      </p:cxnSp>
      <p:cxnSp>
        <p:nvCxnSpPr>
          <p:cNvPr id="746" name="Google Shape;746;p45"/>
          <p:cNvCxnSpPr/>
          <p:nvPr/>
        </p:nvCxnSpPr>
        <p:spPr>
          <a:xfrm>
            <a:off x="2722418" y="4325888"/>
            <a:ext cx="2916382" cy="1697982"/>
          </a:xfrm>
          <a:prstGeom prst="straightConnector1">
            <a:avLst/>
          </a:prstGeom>
          <a:noFill/>
          <a:ln cap="flat" cmpd="sng" w="19050">
            <a:solidFill>
              <a:schemeClr val="dk1"/>
            </a:solidFill>
            <a:prstDash val="solid"/>
            <a:miter lim="800000"/>
            <a:headEnd len="sm" w="sm" type="none"/>
            <a:tailEnd len="sm" w="sm" type="non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46"/>
          <p:cNvSpPr txBox="1"/>
          <p:nvPr>
            <p:ph type="title"/>
          </p:nvPr>
        </p:nvSpPr>
        <p:spPr>
          <a:xfrm>
            <a:off x="838200" y="259617"/>
            <a:ext cx="10515600" cy="13255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Source Sans Pro"/>
              <a:buNone/>
            </a:pPr>
            <a:r>
              <a:rPr b="1" lang="en-US"/>
              <a:t>Dashboards </a:t>
            </a:r>
            <a:r>
              <a:rPr b="1" lang="en-US" sz="2800"/>
              <a:t>- </a:t>
            </a:r>
            <a:r>
              <a:rPr lang="en-US" sz="2800"/>
              <a:t> collection of several views, letting you compare a variety of data all at once. </a:t>
            </a:r>
            <a:br>
              <a:rPr lang="en-US" sz="2800"/>
            </a:br>
            <a:r>
              <a:rPr b="1" lang="en-US" sz="2800"/>
              <a:t> </a:t>
            </a:r>
            <a:endParaRPr/>
          </a:p>
        </p:txBody>
      </p:sp>
      <p:sp>
        <p:nvSpPr>
          <p:cNvPr id="753" name="Google Shape;753;p46"/>
          <p:cNvSpPr txBox="1"/>
          <p:nvPr>
            <p:ph idx="1" type="body"/>
          </p:nvPr>
        </p:nvSpPr>
        <p:spPr>
          <a:xfrm>
            <a:off x="228600" y="1585180"/>
            <a:ext cx="6199909" cy="493519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000"/>
              <a:buChar char="•"/>
            </a:pPr>
            <a:r>
              <a:rPr lang="en-US" sz="2000"/>
              <a:t>Can align your organization's efforts, help uncover key insights, and speed up decision-making</a:t>
            </a:r>
            <a:endParaRPr/>
          </a:p>
          <a:p>
            <a:pPr indent="0" lvl="0" marL="0" rtl="0" algn="l">
              <a:lnSpc>
                <a:spcPct val="90000"/>
              </a:lnSpc>
              <a:spcBef>
                <a:spcPts val="1000"/>
              </a:spcBef>
              <a:spcAft>
                <a:spcPts val="0"/>
              </a:spcAft>
              <a:buClr>
                <a:schemeClr val="dk1"/>
              </a:buClr>
              <a:buSzPts val="2000"/>
              <a:buNone/>
            </a:pPr>
            <a:r>
              <a:t/>
            </a:r>
            <a:endParaRPr sz="2000"/>
          </a:p>
          <a:p>
            <a:pPr indent="-228600" lvl="0" marL="228600" rtl="0" algn="l">
              <a:lnSpc>
                <a:spcPct val="90000"/>
              </a:lnSpc>
              <a:spcBef>
                <a:spcPts val="1000"/>
              </a:spcBef>
              <a:spcAft>
                <a:spcPts val="0"/>
              </a:spcAft>
              <a:buClr>
                <a:schemeClr val="dk1"/>
              </a:buClr>
              <a:buSzPts val="2000"/>
              <a:buChar char="•"/>
            </a:pPr>
            <a:r>
              <a:rPr b="1" lang="en-US" sz="2000"/>
              <a:t>Tips for a good dashboard:</a:t>
            </a:r>
            <a:endParaRPr/>
          </a:p>
          <a:p>
            <a:pPr indent="-228600" lvl="1" marL="685800" rtl="0" algn="l">
              <a:lnSpc>
                <a:spcPct val="90000"/>
              </a:lnSpc>
              <a:spcBef>
                <a:spcPts val="500"/>
              </a:spcBef>
              <a:spcAft>
                <a:spcPts val="0"/>
              </a:spcAft>
              <a:buClr>
                <a:schemeClr val="dk1"/>
              </a:buClr>
              <a:buSzPts val="2000"/>
              <a:buChar char="•"/>
            </a:pPr>
            <a:r>
              <a:rPr lang="en-US" sz="2000"/>
              <a:t>Know your audience</a:t>
            </a:r>
            <a:endParaRPr/>
          </a:p>
          <a:p>
            <a:pPr indent="-228600" lvl="1" marL="685800" rtl="0" algn="l">
              <a:lnSpc>
                <a:spcPct val="90000"/>
              </a:lnSpc>
              <a:spcBef>
                <a:spcPts val="500"/>
              </a:spcBef>
              <a:spcAft>
                <a:spcPts val="0"/>
              </a:spcAft>
              <a:buClr>
                <a:schemeClr val="dk1"/>
              </a:buClr>
              <a:buSzPts val="2000"/>
              <a:buChar char="•"/>
            </a:pPr>
            <a:r>
              <a:rPr lang="en-US" sz="2000"/>
              <a:t>Put your most valuable data point there</a:t>
            </a:r>
            <a:endParaRPr/>
          </a:p>
          <a:p>
            <a:pPr indent="-228600" lvl="1" marL="685800" rtl="0" algn="l">
              <a:lnSpc>
                <a:spcPct val="90000"/>
              </a:lnSpc>
              <a:spcBef>
                <a:spcPts val="500"/>
              </a:spcBef>
              <a:spcAft>
                <a:spcPts val="0"/>
              </a:spcAft>
              <a:buClr>
                <a:schemeClr val="dk1"/>
              </a:buClr>
              <a:buSzPts val="2000"/>
              <a:buChar char="•"/>
            </a:pPr>
            <a:r>
              <a:rPr lang="en-US" sz="2000"/>
              <a:t>Provide guidance or instructions of how to get started</a:t>
            </a:r>
            <a:endParaRPr/>
          </a:p>
          <a:p>
            <a:pPr indent="-228600" lvl="1" marL="685800" rtl="0" algn="l">
              <a:lnSpc>
                <a:spcPct val="90000"/>
              </a:lnSpc>
              <a:spcBef>
                <a:spcPts val="500"/>
              </a:spcBef>
              <a:spcAft>
                <a:spcPts val="0"/>
              </a:spcAft>
              <a:buClr>
                <a:schemeClr val="dk1"/>
              </a:buClr>
              <a:buSzPts val="2000"/>
              <a:buChar char="•"/>
            </a:pPr>
            <a:r>
              <a:rPr lang="en-US" sz="2000"/>
              <a:t>Don’t put too much information, you can always create additional dashboards</a:t>
            </a:r>
            <a:endParaRPr/>
          </a:p>
          <a:p>
            <a:pPr indent="-228600" lvl="1" marL="685800" rtl="0" algn="l">
              <a:lnSpc>
                <a:spcPct val="90000"/>
              </a:lnSpc>
              <a:spcBef>
                <a:spcPts val="500"/>
              </a:spcBef>
              <a:spcAft>
                <a:spcPts val="0"/>
              </a:spcAft>
              <a:buClr>
                <a:schemeClr val="dk1"/>
              </a:buClr>
              <a:buSzPts val="2000"/>
              <a:buChar char="•"/>
            </a:pPr>
            <a:r>
              <a:rPr lang="en-US" sz="2000"/>
              <a:t>Stick with two or three main views and only use colors when meaningful</a:t>
            </a:r>
            <a:endParaRPr/>
          </a:p>
          <a:p>
            <a:pPr indent="-228600" lvl="1" marL="685800" rtl="0" algn="l">
              <a:lnSpc>
                <a:spcPct val="90000"/>
              </a:lnSpc>
              <a:spcBef>
                <a:spcPts val="500"/>
              </a:spcBef>
              <a:spcAft>
                <a:spcPts val="0"/>
              </a:spcAft>
              <a:buClr>
                <a:schemeClr val="dk1"/>
              </a:buClr>
              <a:buSzPts val="2000"/>
              <a:buChar char="•"/>
            </a:pPr>
            <a:r>
              <a:rPr lang="en-US" sz="2000"/>
              <a:t>Use tooltips to add more context or information without taking up space</a:t>
            </a:r>
            <a:endParaRPr/>
          </a:p>
          <a:p>
            <a:pPr indent="0" lvl="0" marL="0" rtl="0" algn="l">
              <a:lnSpc>
                <a:spcPct val="90000"/>
              </a:lnSpc>
              <a:spcBef>
                <a:spcPts val="1000"/>
              </a:spcBef>
              <a:spcAft>
                <a:spcPts val="0"/>
              </a:spcAft>
              <a:buClr>
                <a:schemeClr val="dk1"/>
              </a:buClr>
              <a:buSzPts val="2000"/>
              <a:buNone/>
            </a:pPr>
            <a:r>
              <a:t/>
            </a:r>
            <a:endParaRPr sz="2000"/>
          </a:p>
          <a:p>
            <a:pPr indent="-101600" lvl="0" marL="228600" rtl="0" algn="l">
              <a:lnSpc>
                <a:spcPct val="90000"/>
              </a:lnSpc>
              <a:spcBef>
                <a:spcPts val="1000"/>
              </a:spcBef>
              <a:spcAft>
                <a:spcPts val="0"/>
              </a:spcAft>
              <a:buClr>
                <a:schemeClr val="dk1"/>
              </a:buClr>
              <a:buSzPts val="2000"/>
              <a:buNone/>
            </a:pPr>
            <a:r>
              <a:t/>
            </a:r>
            <a:endParaRPr b="1" sz="2000"/>
          </a:p>
        </p:txBody>
      </p:sp>
      <p:pic>
        <p:nvPicPr>
          <p:cNvPr id="754" name="Google Shape;754;p46"/>
          <p:cNvPicPr preferRelativeResize="0"/>
          <p:nvPr/>
        </p:nvPicPr>
        <p:blipFill rotWithShape="1">
          <a:blip r:embed="rId3">
            <a:alphaModFix/>
          </a:blip>
          <a:srcRect b="0" l="0" r="0" t="0"/>
          <a:stretch/>
        </p:blipFill>
        <p:spPr>
          <a:xfrm>
            <a:off x="6428509" y="1478815"/>
            <a:ext cx="5660159" cy="5254493"/>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Source Sans Pro"/>
              <a:buNone/>
            </a:pPr>
            <a:r>
              <a:rPr lang="en-US"/>
              <a:t>Additional Data Visualization Tips</a:t>
            </a:r>
            <a:endParaRPr/>
          </a:p>
        </p:txBody>
      </p:sp>
      <p:sp>
        <p:nvSpPr>
          <p:cNvPr id="760" name="Google Shape;760;p4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NEVER complicate the visual display</a:t>
            </a:r>
            <a:endParaRPr/>
          </a:p>
          <a:p>
            <a:pPr indent="-228600" lvl="0" marL="228600" rtl="0" algn="l">
              <a:lnSpc>
                <a:spcPct val="90000"/>
              </a:lnSpc>
              <a:spcBef>
                <a:spcPts val="1000"/>
              </a:spcBef>
              <a:spcAft>
                <a:spcPts val="0"/>
              </a:spcAft>
              <a:buClr>
                <a:schemeClr val="dk1"/>
              </a:buClr>
              <a:buSzPts val="2800"/>
              <a:buChar char="•"/>
            </a:pPr>
            <a:r>
              <a:rPr lang="en-US"/>
              <a:t>Stay away from any kind of 3-D charts or graphs  </a:t>
            </a:r>
            <a:endParaRPr/>
          </a:p>
          <a:p>
            <a:pPr indent="-228600" lvl="0" marL="228600" rtl="0" algn="l">
              <a:lnSpc>
                <a:spcPct val="90000"/>
              </a:lnSpc>
              <a:spcBef>
                <a:spcPts val="1000"/>
              </a:spcBef>
              <a:spcAft>
                <a:spcPts val="0"/>
              </a:spcAft>
              <a:buClr>
                <a:schemeClr val="dk1"/>
              </a:buClr>
              <a:buSzPts val="2800"/>
              <a:buChar char="•"/>
            </a:pPr>
            <a:r>
              <a:rPr lang="en-US"/>
              <a:t>Distracting the chart with unnecessary graphics or logos </a:t>
            </a:r>
            <a:endParaRPr/>
          </a:p>
          <a:p>
            <a:pPr indent="-228600" lvl="0" marL="228600" rtl="0" algn="l">
              <a:lnSpc>
                <a:spcPct val="90000"/>
              </a:lnSpc>
              <a:spcBef>
                <a:spcPts val="1000"/>
              </a:spcBef>
              <a:spcAft>
                <a:spcPts val="0"/>
              </a:spcAft>
              <a:buClr>
                <a:schemeClr val="dk1"/>
              </a:buClr>
              <a:buSzPts val="2800"/>
              <a:buChar char="•"/>
            </a:pPr>
            <a:r>
              <a:rPr lang="en-US"/>
              <a:t>If there is a comparison to be made between multiple categories, consider the chart type you are using (line chart works best)</a:t>
            </a:r>
            <a:endParaRPr/>
          </a:p>
          <a:p>
            <a:pPr indent="-228600" lvl="0" marL="228600" rtl="0" algn="l">
              <a:lnSpc>
                <a:spcPct val="90000"/>
              </a:lnSpc>
              <a:spcBef>
                <a:spcPts val="1000"/>
              </a:spcBef>
              <a:spcAft>
                <a:spcPts val="0"/>
              </a:spcAft>
              <a:buClr>
                <a:schemeClr val="dk1"/>
              </a:buClr>
              <a:buSzPts val="2800"/>
              <a:buChar char="•"/>
            </a:pPr>
            <a:r>
              <a:rPr lang="en-US"/>
              <a:t>Always add labels and titles when needed to understand a context </a:t>
            </a:r>
            <a:endParaRPr/>
          </a:p>
          <a:p>
            <a:pPr indent="0" lvl="0" marL="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Source Sans Pro"/>
              <a:buNone/>
            </a:pPr>
            <a:r>
              <a:rPr lang="en-US"/>
              <a:t>Practice Tableau </a:t>
            </a:r>
            <a:endParaRPr/>
          </a:p>
        </p:txBody>
      </p:sp>
      <p:sp>
        <p:nvSpPr>
          <p:cNvPr id="766" name="Google Shape;766;p4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u="sng">
                <a:solidFill>
                  <a:schemeClr val="hlink"/>
                </a:solidFill>
                <a:hlinkClick r:id="rId3"/>
              </a:rPr>
              <a:t>https://help.tableau.com/current/guides/get-started-tutorial/en-us/get-started-tutorial-home.htm</a:t>
            </a:r>
            <a:r>
              <a:rPr lang="en-US"/>
              <a:t>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Source Sans Pro"/>
              <a:buNone/>
            </a:pPr>
            <a:r>
              <a:rPr lang="en-US"/>
              <a:t>Resources </a:t>
            </a:r>
            <a:endParaRPr/>
          </a:p>
        </p:txBody>
      </p:sp>
      <p:sp>
        <p:nvSpPr>
          <p:cNvPr id="773" name="Google Shape;773;p49"/>
          <p:cNvSpPr txBox="1"/>
          <p:nvPr>
            <p:ph idx="1" type="body"/>
          </p:nvPr>
        </p:nvSpPr>
        <p:spPr>
          <a:xfrm>
            <a:off x="256309" y="1503336"/>
            <a:ext cx="10515600" cy="5354664"/>
          </a:xfrm>
          <a:prstGeom prst="rect">
            <a:avLst/>
          </a:prstGeom>
          <a:noFill/>
          <a:ln>
            <a:noFill/>
          </a:ln>
        </p:spPr>
        <p:txBody>
          <a:bodyPr anchorCtr="0" anchor="t" bIns="45700" lIns="91425" spcFirstLastPara="1" rIns="91425" wrap="square" tIns="45700">
            <a:normAutofit fontScale="55000" lnSpcReduction="20000"/>
          </a:bodyPr>
          <a:lstStyle/>
          <a:p>
            <a:pPr indent="-228600" lvl="0" marL="228600" rtl="0" algn="l">
              <a:lnSpc>
                <a:spcPct val="90000"/>
              </a:lnSpc>
              <a:spcBef>
                <a:spcPts val="0"/>
              </a:spcBef>
              <a:spcAft>
                <a:spcPts val="0"/>
              </a:spcAft>
              <a:buClr>
                <a:schemeClr val="dk1"/>
              </a:buClr>
              <a:buSzPct val="100000"/>
              <a:buChar char="•"/>
            </a:pPr>
            <a:r>
              <a:rPr lang="en-US"/>
              <a:t>Free Training Videos</a:t>
            </a:r>
            <a:endParaRPr/>
          </a:p>
          <a:p>
            <a:pPr indent="-228600" lvl="1" marL="685800" rtl="0" algn="l">
              <a:lnSpc>
                <a:spcPct val="90000"/>
              </a:lnSpc>
              <a:spcBef>
                <a:spcPts val="500"/>
              </a:spcBef>
              <a:spcAft>
                <a:spcPts val="0"/>
              </a:spcAft>
              <a:buClr>
                <a:schemeClr val="dk1"/>
              </a:buClr>
              <a:buSzPct val="100000"/>
              <a:buChar char="•"/>
            </a:pPr>
            <a:r>
              <a:rPr lang="en-US" u="sng">
                <a:solidFill>
                  <a:schemeClr val="hlink"/>
                </a:solidFill>
                <a:hlinkClick r:id="rId3"/>
              </a:rPr>
              <a:t>https://www.tableau.com/learn/training/20202?qt-training_tabs=1#qt-training_tabs</a:t>
            </a:r>
            <a:r>
              <a:rPr lang="en-US"/>
              <a:t> </a:t>
            </a:r>
            <a:endParaRPr/>
          </a:p>
          <a:p>
            <a:pPr indent="-130810"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en-US"/>
              <a:t>Tableau Starter Kit </a:t>
            </a:r>
            <a:endParaRPr/>
          </a:p>
          <a:p>
            <a:pPr indent="-228600" lvl="1" marL="685800" rtl="0" algn="l">
              <a:lnSpc>
                <a:spcPct val="90000"/>
              </a:lnSpc>
              <a:spcBef>
                <a:spcPts val="500"/>
              </a:spcBef>
              <a:spcAft>
                <a:spcPts val="0"/>
              </a:spcAft>
              <a:buClr>
                <a:schemeClr val="dk1"/>
              </a:buClr>
              <a:buSzPct val="100000"/>
              <a:buChar char="•"/>
            </a:pPr>
            <a:r>
              <a:rPr lang="en-US"/>
              <a:t> </a:t>
            </a:r>
            <a:r>
              <a:rPr lang="en-US" u="sng">
                <a:solidFill>
                  <a:schemeClr val="hlink"/>
                </a:solidFill>
                <a:hlinkClick r:id="rId4"/>
              </a:rPr>
              <a:t>https://www.tableau.com/learn/starter-kits</a:t>
            </a:r>
            <a:endParaRPr/>
          </a:p>
          <a:p>
            <a:pPr indent="0" lvl="0" marL="0" rtl="0" algn="l">
              <a:lnSpc>
                <a:spcPct val="90000"/>
              </a:lnSpc>
              <a:spcBef>
                <a:spcPts val="1000"/>
              </a:spcBef>
              <a:spcAft>
                <a:spcPts val="0"/>
              </a:spcAft>
              <a:buClr>
                <a:schemeClr val="dk1"/>
              </a:buClr>
              <a:buSzPct val="100000"/>
              <a:buNone/>
            </a:pPr>
            <a:r>
              <a:t/>
            </a:r>
            <a:endParaRPr u="sng">
              <a:solidFill>
                <a:schemeClr val="hlink"/>
              </a:solidFill>
              <a:hlinkClick r:id="rId5"/>
            </a:endParaRPr>
          </a:p>
          <a:p>
            <a:pPr indent="-228600" lvl="0" marL="228600" rtl="0" algn="l">
              <a:lnSpc>
                <a:spcPct val="90000"/>
              </a:lnSpc>
              <a:spcBef>
                <a:spcPts val="1000"/>
              </a:spcBef>
              <a:spcAft>
                <a:spcPts val="0"/>
              </a:spcAft>
              <a:buClr>
                <a:schemeClr val="dk1"/>
              </a:buClr>
              <a:buSzPct val="100000"/>
              <a:buChar char="•"/>
            </a:pPr>
            <a:r>
              <a:rPr lang="en-US"/>
              <a:t>Build a workbook</a:t>
            </a:r>
            <a:endParaRPr/>
          </a:p>
          <a:p>
            <a:pPr indent="-228600" lvl="1" marL="685800" rtl="0" algn="l">
              <a:lnSpc>
                <a:spcPct val="90000"/>
              </a:lnSpc>
              <a:spcBef>
                <a:spcPts val="500"/>
              </a:spcBef>
              <a:spcAft>
                <a:spcPts val="0"/>
              </a:spcAft>
              <a:buClr>
                <a:schemeClr val="dk1"/>
              </a:buClr>
              <a:buSzPct val="100000"/>
              <a:buChar char="•"/>
            </a:pPr>
            <a:r>
              <a:rPr lang="en-US" u="sng">
                <a:solidFill>
                  <a:schemeClr val="hlink"/>
                </a:solidFill>
                <a:hlinkClick r:id="rId6"/>
              </a:rPr>
              <a:t>https://help.tableau.com/current/pro/desktop/en-us/getstarted_buildmanual_ex1basic.htm</a:t>
            </a:r>
            <a:r>
              <a:rPr lang="en-US"/>
              <a:t> </a:t>
            </a:r>
            <a:endParaRPr/>
          </a:p>
          <a:p>
            <a:pPr indent="-130810"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en-US"/>
              <a:t>Preparing Excel Files for Tableau </a:t>
            </a:r>
            <a:endParaRPr/>
          </a:p>
          <a:p>
            <a:pPr indent="-228600" lvl="1" marL="685800" rtl="0" algn="l">
              <a:lnSpc>
                <a:spcPct val="90000"/>
              </a:lnSpc>
              <a:spcBef>
                <a:spcPts val="500"/>
              </a:spcBef>
              <a:spcAft>
                <a:spcPts val="0"/>
              </a:spcAft>
              <a:buClr>
                <a:schemeClr val="dk1"/>
              </a:buClr>
              <a:buSzPct val="100000"/>
              <a:buChar char="•"/>
            </a:pPr>
            <a:r>
              <a:rPr lang="en-US" u="sng">
                <a:solidFill>
                  <a:schemeClr val="hlink"/>
                </a:solidFill>
                <a:hlinkClick r:id="rId7"/>
              </a:rPr>
              <a:t>https://help.tableau.com/current/pro/desktop/en-us/data_tips.htm</a:t>
            </a:r>
            <a:endParaRPr/>
          </a:p>
          <a:p>
            <a:pPr indent="-144780" lvl="1" marL="685800" rtl="0" algn="l">
              <a:lnSpc>
                <a:spcPct val="90000"/>
              </a:lnSpc>
              <a:spcBef>
                <a:spcPts val="5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en-US"/>
              <a:t>Visualization</a:t>
            </a:r>
            <a:r>
              <a:rPr lang="en-US"/>
              <a:t> guide </a:t>
            </a:r>
            <a:endParaRPr/>
          </a:p>
          <a:p>
            <a:pPr indent="-228600" lvl="1" marL="685800" rtl="0" algn="l">
              <a:lnSpc>
                <a:spcPct val="90000"/>
              </a:lnSpc>
              <a:spcBef>
                <a:spcPts val="500"/>
              </a:spcBef>
              <a:spcAft>
                <a:spcPts val="0"/>
              </a:spcAft>
              <a:buClr>
                <a:schemeClr val="dk1"/>
              </a:buClr>
              <a:buSzPct val="100000"/>
              <a:buChar char="•"/>
            </a:pPr>
            <a:r>
              <a:rPr lang="en-US" u="sng">
                <a:solidFill>
                  <a:schemeClr val="hlink"/>
                </a:solidFill>
                <a:hlinkClick r:id="rId8"/>
              </a:rPr>
              <a:t>https://www.tableau.com/learn/articles/data-visualization</a:t>
            </a:r>
            <a:r>
              <a:rPr lang="en-US"/>
              <a:t> </a:t>
            </a:r>
            <a:endParaRPr/>
          </a:p>
          <a:p>
            <a:pPr indent="0" lvl="1" marL="457200" rtl="0" algn="l">
              <a:lnSpc>
                <a:spcPct val="90000"/>
              </a:lnSpc>
              <a:spcBef>
                <a:spcPts val="5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en-US"/>
              <a:t>Which chart or graph is right for you?</a:t>
            </a:r>
            <a:endParaRPr/>
          </a:p>
          <a:p>
            <a:pPr indent="-228600" lvl="1" marL="685800" rtl="0" algn="l">
              <a:lnSpc>
                <a:spcPct val="90000"/>
              </a:lnSpc>
              <a:spcBef>
                <a:spcPts val="500"/>
              </a:spcBef>
              <a:spcAft>
                <a:spcPts val="0"/>
              </a:spcAft>
              <a:buClr>
                <a:schemeClr val="dk1"/>
              </a:buClr>
              <a:buSzPct val="100000"/>
              <a:buChar char="•"/>
            </a:pPr>
            <a:r>
              <a:rPr lang="en-US" u="sng">
                <a:solidFill>
                  <a:schemeClr val="hlink"/>
                </a:solidFill>
                <a:hlinkClick r:id="rId9"/>
              </a:rPr>
              <a:t>https://www.tableau.com/sites/default/files/whitepapers/which_chart_or_graph_is_right_for_youwp_1.pdf</a:t>
            </a:r>
            <a:r>
              <a:rPr lang="en-US"/>
              <a:t> </a:t>
            </a:r>
            <a:endParaRPr/>
          </a:p>
          <a:p>
            <a:pPr indent="0" lvl="1" marL="457200" rtl="0" algn="l">
              <a:lnSpc>
                <a:spcPct val="90000"/>
              </a:lnSpc>
              <a:spcBef>
                <a:spcPts val="5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en-US"/>
              <a:t>10 Best Practices for Building Effective Dashboards</a:t>
            </a:r>
            <a:endParaRPr/>
          </a:p>
          <a:p>
            <a:pPr indent="-228600" lvl="1" marL="685800" rtl="0" algn="l">
              <a:lnSpc>
                <a:spcPct val="90000"/>
              </a:lnSpc>
              <a:spcBef>
                <a:spcPts val="500"/>
              </a:spcBef>
              <a:spcAft>
                <a:spcPts val="0"/>
              </a:spcAft>
              <a:buClr>
                <a:schemeClr val="dk1"/>
              </a:buClr>
              <a:buSzPct val="100000"/>
              <a:buChar char="•"/>
            </a:pPr>
            <a:r>
              <a:rPr lang="en-US" u="sng">
                <a:solidFill>
                  <a:schemeClr val="hlink"/>
                </a:solidFill>
                <a:hlinkClick r:id="rId10"/>
              </a:rPr>
              <a:t>https://www.tableau.com/sites/default/files/2021-09/10%20Best%20Practices%20for%20Building%20Effective%20DashboardsWP.pdf</a:t>
            </a:r>
            <a:r>
              <a:rPr lang="en-US"/>
              <a:t> </a:t>
            </a:r>
            <a:endParaRPr/>
          </a:p>
          <a:p>
            <a:pPr indent="0" lvl="1" marL="457200" rtl="0" algn="l">
              <a:lnSpc>
                <a:spcPct val="90000"/>
              </a:lnSpc>
              <a:spcBef>
                <a:spcPts val="500"/>
              </a:spcBef>
              <a:spcAft>
                <a:spcPts val="0"/>
              </a:spcAft>
              <a:buClr>
                <a:schemeClr val="dk1"/>
              </a:buClr>
              <a:buSzPct val="1000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Source Sans Pro"/>
              <a:buNone/>
            </a:pPr>
            <a:r>
              <a:rPr lang="en-US"/>
              <a:t>Data Literacy </a:t>
            </a:r>
            <a:endParaRPr/>
          </a:p>
        </p:txBody>
      </p:sp>
      <p:sp>
        <p:nvSpPr>
          <p:cNvPr id="217" name="Google Shape;217;p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The ability to </a:t>
            </a:r>
            <a:r>
              <a:rPr b="1" lang="en-US"/>
              <a:t>explore</a:t>
            </a:r>
            <a:r>
              <a:rPr lang="en-US"/>
              <a:t>, </a:t>
            </a:r>
            <a:r>
              <a:rPr b="1" lang="en-US"/>
              <a:t>understand</a:t>
            </a:r>
            <a:r>
              <a:rPr lang="en-US"/>
              <a:t>, and </a:t>
            </a:r>
            <a:r>
              <a:rPr b="1" lang="en-US"/>
              <a:t>communicate</a:t>
            </a:r>
            <a:r>
              <a:rPr lang="en-US"/>
              <a:t> with data</a:t>
            </a:r>
            <a:endParaRPr/>
          </a:p>
          <a:p>
            <a:pPr indent="0" lvl="0" marL="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Solving a problem </a:t>
            </a:r>
            <a:endParaRPr/>
          </a:p>
          <a:p>
            <a:pPr indent="0" lvl="0" marL="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Snowball effect with asking a question after question </a:t>
            </a:r>
            <a:endParaRPr/>
          </a:p>
          <a:p>
            <a:pPr indent="-228600" lvl="1" marL="685800" rtl="0" algn="l">
              <a:lnSpc>
                <a:spcPct val="90000"/>
              </a:lnSpc>
              <a:spcBef>
                <a:spcPts val="500"/>
              </a:spcBef>
              <a:spcAft>
                <a:spcPts val="0"/>
              </a:spcAft>
              <a:buClr>
                <a:schemeClr val="dk1"/>
              </a:buClr>
              <a:buSzPts val="2400"/>
              <a:buChar char="•"/>
            </a:pPr>
            <a:r>
              <a:rPr lang="en-US"/>
              <a:t>The key to successful data exploration is producing good questions</a:t>
            </a:r>
            <a:endParaRPr/>
          </a:p>
          <a:p>
            <a:pPr indent="-76200" lvl="1" marL="685800" rtl="0" algn="l">
              <a:lnSpc>
                <a:spcPct val="90000"/>
              </a:lnSpc>
              <a:spcBef>
                <a:spcPts val="500"/>
              </a:spcBef>
              <a:spcAft>
                <a:spcPts val="0"/>
              </a:spcAft>
              <a:buClr>
                <a:schemeClr val="dk1"/>
              </a:buClr>
              <a:buSzPts val="2400"/>
              <a:buNone/>
            </a:pPr>
            <a:r>
              <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Source Sans Pro"/>
              <a:buNone/>
            </a:pPr>
            <a:r>
              <a:rPr lang="en-US"/>
              <a:t>Example</a:t>
            </a:r>
            <a:endParaRPr/>
          </a:p>
        </p:txBody>
      </p:sp>
      <p:sp>
        <p:nvSpPr>
          <p:cNvPr id="224" name="Google Shape;224;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You love dogs and care about health. </a:t>
            </a:r>
            <a:endParaRPr/>
          </a:p>
          <a:p>
            <a:pPr indent="0" lvl="0" marL="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Which question will help direct you to knowing what data to use?</a:t>
            </a:r>
            <a:endParaRPr/>
          </a:p>
          <a:p>
            <a:pPr indent="0" lvl="0" marL="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Q1 - Is owning a dog good for one's health? </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Q2 - How do dog owners and non-dog owners compare in health outcomes among people with chronic illnesses in the United States?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7"/>
          <p:cNvSpPr txBox="1"/>
          <p:nvPr>
            <p:ph type="title"/>
          </p:nvPr>
        </p:nvSpPr>
        <p:spPr>
          <a:xfrm>
            <a:off x="838200" y="11715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Source Sans Pro"/>
              <a:buNone/>
            </a:pPr>
            <a:r>
              <a:rPr b="1" lang="en-US"/>
              <a:t>Elements to a Great Analyst </a:t>
            </a:r>
            <a:endParaRPr/>
          </a:p>
        </p:txBody>
      </p:sp>
      <p:grpSp>
        <p:nvGrpSpPr>
          <p:cNvPr id="231" name="Google Shape;231;p7"/>
          <p:cNvGrpSpPr/>
          <p:nvPr/>
        </p:nvGrpSpPr>
        <p:grpSpPr>
          <a:xfrm>
            <a:off x="589280" y="1526036"/>
            <a:ext cx="11312710" cy="4862851"/>
            <a:chOff x="0" y="83316"/>
            <a:chExt cx="11312710" cy="4862851"/>
          </a:xfrm>
        </p:grpSpPr>
        <p:sp>
          <p:nvSpPr>
            <p:cNvPr id="232" name="Google Shape;232;p7"/>
            <p:cNvSpPr/>
            <p:nvPr/>
          </p:nvSpPr>
          <p:spPr>
            <a:xfrm>
              <a:off x="0" y="184913"/>
              <a:ext cx="1088808" cy="1088808"/>
            </a:xfrm>
            <a:prstGeom prst="ellipse">
              <a:avLst/>
            </a:prstGeom>
            <a:solidFill>
              <a:srgbClr val="DDDC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7"/>
            <p:cNvSpPr/>
            <p:nvPr/>
          </p:nvSpPr>
          <p:spPr>
            <a:xfrm>
              <a:off x="248921" y="423124"/>
              <a:ext cx="631508" cy="631508"/>
            </a:xfrm>
            <a:prstGeom prst="rect">
              <a:avLst/>
            </a:prstGeom>
            <a:blipFill rotWithShape="1">
              <a:blip r:embed="rId3">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7"/>
            <p:cNvSpPr/>
            <p:nvPr/>
          </p:nvSpPr>
          <p:spPr>
            <a:xfrm>
              <a:off x="1166843" y="217185"/>
              <a:ext cx="3851407" cy="108880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7"/>
            <p:cNvSpPr txBox="1"/>
            <p:nvPr/>
          </p:nvSpPr>
          <p:spPr>
            <a:xfrm>
              <a:off x="1166843" y="217185"/>
              <a:ext cx="3851407" cy="1088808"/>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Source Sans Pro"/>
                <a:buNone/>
              </a:pPr>
              <a:r>
                <a:rPr b="1" lang="en-US" sz="1400">
                  <a:solidFill>
                    <a:schemeClr val="dk1"/>
                  </a:solidFill>
                  <a:latin typeface="Source Sans Pro"/>
                  <a:ea typeface="Source Sans Pro"/>
                  <a:cs typeface="Source Sans Pro"/>
                  <a:sym typeface="Source Sans Pro"/>
                </a:rPr>
                <a:t>Interest - </a:t>
              </a:r>
              <a:r>
                <a:rPr lang="en-US" sz="1400">
                  <a:solidFill>
                    <a:schemeClr val="dk1"/>
                  </a:solidFill>
                  <a:latin typeface="Source Sans Pro"/>
                  <a:ea typeface="Source Sans Pro"/>
                  <a:cs typeface="Source Sans Pro"/>
                  <a:sym typeface="Source Sans Pro"/>
                </a:rPr>
                <a:t>genuinely passionate about a topic</a:t>
              </a:r>
              <a:endParaRPr b="1" sz="1400">
                <a:solidFill>
                  <a:schemeClr val="dk1"/>
                </a:solidFill>
                <a:latin typeface="Source Sans Pro"/>
                <a:ea typeface="Source Sans Pro"/>
                <a:cs typeface="Source Sans Pro"/>
                <a:sym typeface="Source Sans Pro"/>
              </a:endParaRPr>
            </a:p>
            <a:p>
              <a:pPr indent="0" lvl="0" marL="0" marR="0" rtl="0" algn="l">
                <a:lnSpc>
                  <a:spcPct val="100000"/>
                </a:lnSpc>
                <a:spcBef>
                  <a:spcPts val="490"/>
                </a:spcBef>
                <a:spcAft>
                  <a:spcPts val="0"/>
                </a:spcAft>
                <a:buClr>
                  <a:schemeClr val="dk1"/>
                </a:buClr>
                <a:buSzPts val="1400"/>
                <a:buFont typeface="Source Sans Pro"/>
                <a:buNone/>
              </a:pPr>
              <a:r>
                <a:rPr b="1" lang="en-US" sz="1400">
                  <a:solidFill>
                    <a:schemeClr val="dk1"/>
                  </a:solidFill>
                  <a:latin typeface="Source Sans Pro"/>
                  <a:ea typeface="Source Sans Pro"/>
                  <a:cs typeface="Source Sans Pro"/>
                  <a:sym typeface="Source Sans Pro"/>
                </a:rPr>
                <a:t>Curiosity - </a:t>
              </a:r>
              <a:r>
                <a:rPr lang="en-US" sz="1400">
                  <a:solidFill>
                    <a:schemeClr val="dk1"/>
                  </a:solidFill>
                  <a:latin typeface="Source Sans Pro"/>
                  <a:ea typeface="Source Sans Pro"/>
                  <a:cs typeface="Source Sans Pro"/>
                  <a:sym typeface="Source Sans Pro"/>
                </a:rPr>
                <a:t>wonder how things work</a:t>
              </a:r>
              <a:endParaRPr b="1" sz="1400">
                <a:solidFill>
                  <a:schemeClr val="dk1"/>
                </a:solidFill>
                <a:latin typeface="Source Sans Pro"/>
                <a:ea typeface="Source Sans Pro"/>
                <a:cs typeface="Source Sans Pro"/>
                <a:sym typeface="Source Sans Pro"/>
              </a:endParaRPr>
            </a:p>
            <a:p>
              <a:pPr indent="0" lvl="0" marL="0" marR="0" rtl="0" algn="l">
                <a:lnSpc>
                  <a:spcPct val="100000"/>
                </a:lnSpc>
                <a:spcBef>
                  <a:spcPts val="490"/>
                </a:spcBef>
                <a:spcAft>
                  <a:spcPts val="0"/>
                </a:spcAft>
                <a:buClr>
                  <a:schemeClr val="dk1"/>
                </a:buClr>
                <a:buSzPts val="1400"/>
                <a:buFont typeface="Source Sans Pro"/>
                <a:buNone/>
              </a:pPr>
              <a:r>
                <a:rPr b="1" lang="en-US" sz="1400">
                  <a:solidFill>
                    <a:schemeClr val="dk1"/>
                  </a:solidFill>
                  <a:latin typeface="Source Sans Pro"/>
                  <a:ea typeface="Source Sans Pro"/>
                  <a:cs typeface="Source Sans Pro"/>
                  <a:sym typeface="Source Sans Pro"/>
                </a:rPr>
                <a:t>Imagination- </a:t>
              </a:r>
              <a:r>
                <a:rPr lang="en-US" sz="1400">
                  <a:solidFill>
                    <a:schemeClr val="dk1"/>
                  </a:solidFill>
                  <a:latin typeface="Source Sans Pro"/>
                  <a:ea typeface="Source Sans Pro"/>
                  <a:cs typeface="Source Sans Pro"/>
                  <a:sym typeface="Source Sans Pro"/>
                </a:rPr>
                <a:t>come up with new things to try</a:t>
              </a:r>
              <a:endParaRPr/>
            </a:p>
          </p:txBody>
        </p:sp>
        <p:sp>
          <p:nvSpPr>
            <p:cNvPr id="236" name="Google Shape;236;p7"/>
            <p:cNvSpPr/>
            <p:nvPr/>
          </p:nvSpPr>
          <p:spPr>
            <a:xfrm>
              <a:off x="5690186" y="83316"/>
              <a:ext cx="1088808" cy="1088808"/>
            </a:xfrm>
            <a:prstGeom prst="ellipse">
              <a:avLst/>
            </a:prstGeom>
            <a:solidFill>
              <a:srgbClr val="DDDC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7"/>
            <p:cNvSpPr/>
            <p:nvPr/>
          </p:nvSpPr>
          <p:spPr>
            <a:xfrm>
              <a:off x="5918836" y="311966"/>
              <a:ext cx="631508" cy="631508"/>
            </a:xfrm>
            <a:prstGeom prst="rect">
              <a:avLst/>
            </a:prstGeom>
            <a:blipFill rotWithShape="1">
              <a:blip r:embed="rId4">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7"/>
            <p:cNvSpPr/>
            <p:nvPr/>
          </p:nvSpPr>
          <p:spPr>
            <a:xfrm>
              <a:off x="7077563" y="137104"/>
              <a:ext cx="3942030" cy="108880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7"/>
            <p:cNvSpPr txBox="1"/>
            <p:nvPr/>
          </p:nvSpPr>
          <p:spPr>
            <a:xfrm>
              <a:off x="7077563" y="137104"/>
              <a:ext cx="3942030" cy="1088808"/>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Source Sans Pro"/>
                <a:buNone/>
              </a:pPr>
              <a:r>
                <a:rPr b="1" lang="en-US" sz="1400">
                  <a:solidFill>
                    <a:schemeClr val="dk1"/>
                  </a:solidFill>
                  <a:latin typeface="Source Sans Pro"/>
                  <a:ea typeface="Source Sans Pro"/>
                  <a:cs typeface="Source Sans Pro"/>
                  <a:sym typeface="Source Sans Pro"/>
                </a:rPr>
                <a:t>Self-motivation - </a:t>
              </a:r>
              <a:r>
                <a:rPr lang="en-US" sz="1400">
                  <a:solidFill>
                    <a:schemeClr val="dk1"/>
                  </a:solidFill>
                  <a:latin typeface="Source Sans Pro"/>
                  <a:ea typeface="Source Sans Pro"/>
                  <a:cs typeface="Source Sans Pro"/>
                  <a:sym typeface="Source Sans Pro"/>
                </a:rPr>
                <a:t>go beyond the scope of what's expected without waiting to be told what to do</a:t>
              </a:r>
              <a:endParaRPr/>
            </a:p>
          </p:txBody>
        </p:sp>
        <p:sp>
          <p:nvSpPr>
            <p:cNvPr id="240" name="Google Shape;240;p7"/>
            <p:cNvSpPr/>
            <p:nvPr/>
          </p:nvSpPr>
          <p:spPr>
            <a:xfrm>
              <a:off x="0" y="1986278"/>
              <a:ext cx="1088808" cy="1088808"/>
            </a:xfrm>
            <a:prstGeom prst="ellipse">
              <a:avLst/>
            </a:prstGeom>
            <a:solidFill>
              <a:srgbClr val="DDDC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7"/>
            <p:cNvSpPr/>
            <p:nvPr/>
          </p:nvSpPr>
          <p:spPr>
            <a:xfrm>
              <a:off x="248921" y="2231261"/>
              <a:ext cx="631508" cy="631508"/>
            </a:xfrm>
            <a:prstGeom prst="rect">
              <a:avLst/>
            </a:prstGeom>
            <a:blipFill rotWithShape="1">
              <a:blip r:embed="rId5">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7"/>
            <p:cNvSpPr/>
            <p:nvPr/>
          </p:nvSpPr>
          <p:spPr>
            <a:xfrm>
              <a:off x="1236215" y="1986278"/>
              <a:ext cx="4111956" cy="108880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7"/>
            <p:cNvSpPr txBox="1"/>
            <p:nvPr/>
          </p:nvSpPr>
          <p:spPr>
            <a:xfrm>
              <a:off x="1236215" y="1986278"/>
              <a:ext cx="4111956" cy="1088808"/>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Source Sans Pro"/>
                <a:buNone/>
              </a:pPr>
              <a:r>
                <a:rPr b="1" lang="en-US" sz="1400">
                  <a:solidFill>
                    <a:schemeClr val="dk1"/>
                  </a:solidFill>
                  <a:latin typeface="Source Sans Pro"/>
                  <a:ea typeface="Source Sans Pro"/>
                  <a:cs typeface="Source Sans Pro"/>
                  <a:sym typeface="Source Sans Pro"/>
                </a:rPr>
                <a:t>Open-mindedness and flexibility - </a:t>
              </a:r>
              <a:r>
                <a:rPr lang="en-US" sz="1400">
                  <a:solidFill>
                    <a:schemeClr val="dk1"/>
                  </a:solidFill>
                  <a:latin typeface="Source Sans Pro"/>
                  <a:ea typeface="Source Sans Pro"/>
                  <a:cs typeface="Source Sans Pro"/>
                  <a:sym typeface="Source Sans Pro"/>
                </a:rPr>
                <a:t>willing to accept what you find and willing to admit when you’re wrong</a:t>
              </a:r>
              <a:endParaRPr/>
            </a:p>
          </p:txBody>
        </p:sp>
        <p:sp>
          <p:nvSpPr>
            <p:cNvPr id="244" name="Google Shape;244;p7"/>
            <p:cNvSpPr/>
            <p:nvPr/>
          </p:nvSpPr>
          <p:spPr>
            <a:xfrm>
              <a:off x="5637585" y="1986278"/>
              <a:ext cx="1088808" cy="1088808"/>
            </a:xfrm>
            <a:prstGeom prst="ellipse">
              <a:avLst/>
            </a:prstGeom>
            <a:solidFill>
              <a:srgbClr val="DDDC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7"/>
            <p:cNvSpPr/>
            <p:nvPr/>
          </p:nvSpPr>
          <p:spPr>
            <a:xfrm>
              <a:off x="5855471" y="2188230"/>
              <a:ext cx="631508" cy="631508"/>
            </a:xfrm>
            <a:prstGeom prst="rect">
              <a:avLst/>
            </a:prstGeom>
            <a:blipFill rotWithShape="1">
              <a:blip r:embed="rId6">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7"/>
            <p:cNvSpPr/>
            <p:nvPr/>
          </p:nvSpPr>
          <p:spPr>
            <a:xfrm>
              <a:off x="6829821" y="1986278"/>
              <a:ext cx="4482889" cy="108880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7"/>
            <p:cNvSpPr txBox="1"/>
            <p:nvPr/>
          </p:nvSpPr>
          <p:spPr>
            <a:xfrm>
              <a:off x="6829821" y="1986278"/>
              <a:ext cx="4482889" cy="1088808"/>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Source Sans Pro"/>
                <a:buNone/>
              </a:pPr>
              <a:r>
                <a:rPr b="1" lang="en-US" sz="1400">
                  <a:solidFill>
                    <a:schemeClr val="dk1"/>
                  </a:solidFill>
                  <a:latin typeface="Source Sans Pro"/>
                  <a:ea typeface="Source Sans Pro"/>
                  <a:cs typeface="Source Sans Pro"/>
                  <a:sym typeface="Source Sans Pro"/>
                </a:rPr>
                <a:t>Awareness of what's worthwhile - </a:t>
              </a:r>
              <a:r>
                <a:rPr lang="en-US" sz="1400">
                  <a:solidFill>
                    <a:schemeClr val="dk1"/>
                  </a:solidFill>
                  <a:latin typeface="Source Sans Pro"/>
                  <a:ea typeface="Source Sans Pro"/>
                  <a:cs typeface="Source Sans Pro"/>
                  <a:sym typeface="Source Sans Pro"/>
                </a:rPr>
                <a:t>know how to prioritize questions in order to see the difference  between a worthwhile pursuit versus spending a lot if time and get few results </a:t>
              </a:r>
              <a:endParaRPr b="1" sz="1400">
                <a:solidFill>
                  <a:schemeClr val="dk1"/>
                </a:solidFill>
                <a:latin typeface="Source Sans Pro"/>
                <a:ea typeface="Source Sans Pro"/>
                <a:cs typeface="Source Sans Pro"/>
                <a:sym typeface="Source Sans Pro"/>
              </a:endParaRPr>
            </a:p>
            <a:p>
              <a:pPr indent="0" lvl="0" marL="0" marR="0" rtl="0" algn="l">
                <a:lnSpc>
                  <a:spcPct val="100000"/>
                </a:lnSpc>
                <a:spcBef>
                  <a:spcPts val="490"/>
                </a:spcBef>
                <a:spcAft>
                  <a:spcPts val="0"/>
                </a:spcAft>
                <a:buClr>
                  <a:schemeClr val="dk1"/>
                </a:buClr>
                <a:buSzPts val="1400"/>
                <a:buFont typeface="Source Sans Pro"/>
                <a:buNone/>
              </a:pPr>
              <a:r>
                <a:rPr b="1" lang="en-US" sz="1400">
                  <a:solidFill>
                    <a:schemeClr val="dk1"/>
                  </a:solidFill>
                  <a:latin typeface="Source Sans Pro"/>
                  <a:ea typeface="Source Sans Pro"/>
                  <a:cs typeface="Source Sans Pro"/>
                  <a:sym typeface="Source Sans Pro"/>
                </a:rPr>
                <a:t> Pattern spotting - </a:t>
              </a:r>
              <a:r>
                <a:rPr lang="en-US" sz="1400">
                  <a:solidFill>
                    <a:schemeClr val="dk1"/>
                  </a:solidFill>
                  <a:latin typeface="Source Sans Pro"/>
                  <a:ea typeface="Source Sans Pro"/>
                  <a:cs typeface="Source Sans Pro"/>
                  <a:sym typeface="Source Sans Pro"/>
                </a:rPr>
                <a:t>spot patterns that are meaningful and ignore ones that are not</a:t>
              </a:r>
              <a:endParaRPr/>
            </a:p>
            <a:p>
              <a:pPr indent="0" lvl="0" marL="0" marR="0" rtl="0" algn="l">
                <a:lnSpc>
                  <a:spcPct val="100000"/>
                </a:lnSpc>
                <a:spcBef>
                  <a:spcPts val="490"/>
                </a:spcBef>
                <a:spcAft>
                  <a:spcPts val="0"/>
                </a:spcAft>
                <a:buClr>
                  <a:schemeClr val="dk1"/>
                </a:buClr>
                <a:buSzPts val="1400"/>
                <a:buFont typeface="Source Sans Pro"/>
                <a:buNone/>
              </a:pPr>
              <a:r>
                <a:rPr b="1" lang="en-US" sz="1400">
                  <a:solidFill>
                    <a:schemeClr val="dk1"/>
                  </a:solidFill>
                  <a:latin typeface="Source Sans Pro"/>
                  <a:ea typeface="Source Sans Pro"/>
                  <a:cs typeface="Source Sans Pro"/>
                  <a:sym typeface="Source Sans Pro"/>
                </a:rPr>
                <a:t>Healthy skepticism - </a:t>
              </a:r>
              <a:r>
                <a:rPr b="0" lang="en-US" sz="1400">
                  <a:solidFill>
                    <a:schemeClr val="dk1"/>
                  </a:solidFill>
                  <a:latin typeface="Source Sans Pro"/>
                  <a:ea typeface="Source Sans Pro"/>
                  <a:cs typeface="Source Sans Pro"/>
                  <a:sym typeface="Source Sans Pro"/>
                </a:rPr>
                <a:t>even </a:t>
              </a:r>
              <a:r>
                <a:rPr lang="en-US" sz="1400">
                  <a:solidFill>
                    <a:schemeClr val="dk1"/>
                  </a:solidFill>
                  <a:latin typeface="Source Sans Pro"/>
                  <a:ea typeface="Source Sans Pro"/>
                  <a:cs typeface="Source Sans Pro"/>
                  <a:sym typeface="Source Sans Pro"/>
                </a:rPr>
                <a:t>when you're confident about an answer or a result, look at it from a different perspective to possibly learn something new</a:t>
              </a:r>
              <a:endParaRPr/>
            </a:p>
          </p:txBody>
        </p:sp>
        <p:sp>
          <p:nvSpPr>
            <p:cNvPr id="248" name="Google Shape;248;p7"/>
            <p:cNvSpPr/>
            <p:nvPr/>
          </p:nvSpPr>
          <p:spPr>
            <a:xfrm>
              <a:off x="0" y="3728270"/>
              <a:ext cx="1088808" cy="1088808"/>
            </a:xfrm>
            <a:prstGeom prst="ellipse">
              <a:avLst/>
            </a:prstGeom>
            <a:solidFill>
              <a:srgbClr val="DDDC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7"/>
            <p:cNvSpPr/>
            <p:nvPr/>
          </p:nvSpPr>
          <p:spPr>
            <a:xfrm>
              <a:off x="198306" y="3967671"/>
              <a:ext cx="631508" cy="631508"/>
            </a:xfrm>
            <a:prstGeom prst="rect">
              <a:avLst/>
            </a:prstGeom>
            <a:blipFill rotWithShape="1">
              <a:blip r:embed="rId7">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7"/>
            <p:cNvSpPr/>
            <p:nvPr/>
          </p:nvSpPr>
          <p:spPr>
            <a:xfrm>
              <a:off x="1167331" y="3771299"/>
              <a:ext cx="4106310" cy="108880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7"/>
            <p:cNvSpPr txBox="1"/>
            <p:nvPr/>
          </p:nvSpPr>
          <p:spPr>
            <a:xfrm>
              <a:off x="1167331" y="3771299"/>
              <a:ext cx="4106310" cy="1088808"/>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Source Sans Pro"/>
                <a:buNone/>
              </a:pPr>
              <a:r>
                <a:rPr b="1" lang="en-US" sz="1400">
                  <a:solidFill>
                    <a:schemeClr val="dk1"/>
                  </a:solidFill>
                  <a:latin typeface="Source Sans Pro"/>
                  <a:ea typeface="Source Sans Pro"/>
                  <a:cs typeface="Source Sans Pro"/>
                  <a:sym typeface="Source Sans Pro"/>
                </a:rPr>
                <a:t>Ability to analyze and ability to synthesize – </a:t>
              </a:r>
              <a:r>
                <a:rPr lang="en-US" sz="1400">
                  <a:solidFill>
                    <a:schemeClr val="dk1"/>
                  </a:solidFill>
                  <a:latin typeface="Source Sans Pro"/>
                  <a:ea typeface="Source Sans Pro"/>
                  <a:cs typeface="Source Sans Pro"/>
                  <a:sym typeface="Source Sans Pro"/>
                </a:rPr>
                <a:t>be able to examine something complex, and recognize its many parts and how these parts interact to form a whole</a:t>
              </a:r>
              <a:endParaRPr/>
            </a:p>
          </p:txBody>
        </p:sp>
        <p:sp>
          <p:nvSpPr>
            <p:cNvPr id="252" name="Google Shape;252;p7"/>
            <p:cNvSpPr/>
            <p:nvPr/>
          </p:nvSpPr>
          <p:spPr>
            <a:xfrm>
              <a:off x="5658269" y="3835844"/>
              <a:ext cx="1088808" cy="1088808"/>
            </a:xfrm>
            <a:prstGeom prst="ellipse">
              <a:avLst/>
            </a:prstGeom>
            <a:solidFill>
              <a:srgbClr val="DDDC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7"/>
            <p:cNvSpPr/>
            <p:nvPr/>
          </p:nvSpPr>
          <p:spPr>
            <a:xfrm>
              <a:off x="5884924" y="4086028"/>
              <a:ext cx="631508" cy="631508"/>
            </a:xfrm>
            <a:prstGeom prst="rect">
              <a:avLst/>
            </a:prstGeom>
            <a:blipFill rotWithShape="1">
              <a:blip r:embed="rId8">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7"/>
            <p:cNvSpPr/>
            <p:nvPr/>
          </p:nvSpPr>
          <p:spPr>
            <a:xfrm>
              <a:off x="6927655" y="3857359"/>
              <a:ext cx="3836855" cy="108880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7"/>
            <p:cNvSpPr txBox="1"/>
            <p:nvPr/>
          </p:nvSpPr>
          <p:spPr>
            <a:xfrm>
              <a:off x="6927655" y="3857359"/>
              <a:ext cx="3836855" cy="1088808"/>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Source Sans Pro"/>
                <a:buNone/>
              </a:pPr>
              <a:r>
                <a:rPr b="1" lang="en-US" sz="1400">
                  <a:solidFill>
                    <a:schemeClr val="dk1"/>
                  </a:solidFill>
                  <a:latin typeface="Source Sans Pro"/>
                  <a:ea typeface="Source Sans Pro"/>
                  <a:cs typeface="Source Sans Pro"/>
                  <a:sym typeface="Source Sans Pro"/>
                </a:rPr>
                <a:t>Familiarity with the data - </a:t>
              </a:r>
              <a:r>
                <a:rPr lang="en-US" sz="1400">
                  <a:solidFill>
                    <a:schemeClr val="dk1"/>
                  </a:solidFill>
                  <a:latin typeface="Source Sans Pro"/>
                  <a:ea typeface="Source Sans Pro"/>
                  <a:cs typeface="Source Sans Pro"/>
                  <a:sym typeface="Source Sans Pro"/>
                </a:rPr>
                <a:t>make sure you become familiar with the facts so you don't jump to conclusions that may be inaccurate</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8"/>
          <p:cNvSpPr txBox="1"/>
          <p:nvPr>
            <p:ph type="title"/>
          </p:nvPr>
        </p:nvSpPr>
        <p:spPr>
          <a:xfrm>
            <a:off x="838200" y="365125"/>
            <a:ext cx="113538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Source Sans Pro"/>
              <a:buNone/>
            </a:pPr>
            <a:r>
              <a:rPr b="1" lang="en-US"/>
              <a:t>Data </a:t>
            </a:r>
            <a:r>
              <a:rPr lang="en-US" sz="2700"/>
              <a:t>is comprised of values of qualitative or quantitative variables, belonging to a set of items </a:t>
            </a:r>
            <a:endParaRPr/>
          </a:p>
        </p:txBody>
      </p:sp>
      <p:sp>
        <p:nvSpPr>
          <p:cNvPr id="262" name="Google Shape;262;p8"/>
          <p:cNvSpPr txBox="1"/>
          <p:nvPr>
            <p:ph idx="1" type="body"/>
          </p:nvPr>
        </p:nvSpPr>
        <p:spPr>
          <a:xfrm>
            <a:off x="838200" y="2140527"/>
            <a:ext cx="10515600" cy="4036436"/>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b="1" lang="en-US"/>
              <a:t>Set of items </a:t>
            </a:r>
            <a:r>
              <a:rPr lang="en-US"/>
              <a:t>- the group of objects you are interested in (e.g. population)</a:t>
            </a:r>
            <a:endParaRPr/>
          </a:p>
          <a:p>
            <a:pPr indent="0" lvl="0" marL="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b="1" lang="en-US"/>
              <a:t>Variable </a:t>
            </a:r>
            <a:r>
              <a:rPr lang="en-US"/>
              <a:t>- a measurement, property, or characteristic of an item that may vary or change</a:t>
            </a:r>
            <a:endParaRPr/>
          </a:p>
          <a:p>
            <a:pPr indent="0" lvl="0" marL="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b="1" lang="en-US"/>
              <a:t>Qualitative variable </a:t>
            </a:r>
            <a:r>
              <a:rPr lang="en-US"/>
              <a:t>- describes qualities or characteristics, such as country of origin, gender, name, or hair color</a:t>
            </a:r>
            <a:endParaRPr/>
          </a:p>
          <a:p>
            <a:pPr indent="0" lvl="0" marL="0" rtl="0" algn="l">
              <a:lnSpc>
                <a:spcPct val="90000"/>
              </a:lnSpc>
              <a:spcBef>
                <a:spcPts val="1000"/>
              </a:spcBef>
              <a:spcAft>
                <a:spcPts val="0"/>
              </a:spcAft>
              <a:buClr>
                <a:schemeClr val="dk1"/>
              </a:buClr>
              <a:buSzPct val="100000"/>
              <a:buNone/>
            </a:pPr>
            <a:r>
              <a:rPr b="1" lang="en-US"/>
              <a:t> </a:t>
            </a:r>
            <a:endParaRPr/>
          </a:p>
          <a:p>
            <a:pPr indent="-228600" lvl="0" marL="228600" rtl="0" algn="l">
              <a:lnSpc>
                <a:spcPct val="90000"/>
              </a:lnSpc>
              <a:spcBef>
                <a:spcPts val="1000"/>
              </a:spcBef>
              <a:spcAft>
                <a:spcPts val="0"/>
              </a:spcAft>
              <a:buClr>
                <a:schemeClr val="dk1"/>
              </a:buClr>
              <a:buSzPct val="100000"/>
              <a:buChar char="•"/>
            </a:pPr>
            <a:r>
              <a:rPr b="1" lang="en-US"/>
              <a:t>Quantitative variable </a:t>
            </a:r>
            <a:r>
              <a:rPr lang="en-US"/>
              <a:t>- addresses measurable characteristics, such as height, weight, or temperature</a:t>
            </a:r>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Source Sans Pro"/>
              <a:buNone/>
            </a:pPr>
            <a:r>
              <a:rPr lang="en-US"/>
              <a:t>Test your knowledge</a:t>
            </a:r>
            <a:endParaRPr/>
          </a:p>
        </p:txBody>
      </p:sp>
      <p:sp>
        <p:nvSpPr>
          <p:cNvPr id="269" name="Google Shape;269;p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chemeClr val="dk1"/>
              </a:buClr>
              <a:buSzPct val="100000"/>
              <a:buChar char="•"/>
            </a:pPr>
            <a:r>
              <a:rPr lang="en-US"/>
              <a:t>Determine whether each characteristic is a qualitative variable or a quantitative variable </a:t>
            </a:r>
            <a:endParaRPr/>
          </a:p>
          <a:p>
            <a:pPr indent="0" lvl="0" marL="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en-US"/>
              <a:t>Political party </a:t>
            </a:r>
            <a:endParaRPr/>
          </a:p>
          <a:p>
            <a:pPr indent="-228600" lvl="0" marL="228600" rtl="0" algn="l">
              <a:lnSpc>
                <a:spcPct val="90000"/>
              </a:lnSpc>
              <a:spcBef>
                <a:spcPts val="1000"/>
              </a:spcBef>
              <a:spcAft>
                <a:spcPts val="0"/>
              </a:spcAft>
              <a:buClr>
                <a:schemeClr val="dk1"/>
              </a:buClr>
              <a:buSzPct val="100000"/>
              <a:buChar char="•"/>
            </a:pPr>
            <a:r>
              <a:rPr lang="en-US"/>
              <a:t>Calories</a:t>
            </a:r>
            <a:endParaRPr/>
          </a:p>
          <a:p>
            <a:pPr indent="-228600" lvl="0" marL="228600" rtl="0" algn="l">
              <a:lnSpc>
                <a:spcPct val="90000"/>
              </a:lnSpc>
              <a:spcBef>
                <a:spcPts val="1000"/>
              </a:spcBef>
              <a:spcAft>
                <a:spcPts val="0"/>
              </a:spcAft>
              <a:buClr>
                <a:schemeClr val="dk1"/>
              </a:buClr>
              <a:buSzPct val="100000"/>
              <a:buChar char="•"/>
            </a:pPr>
            <a:r>
              <a:rPr lang="en-US"/>
              <a:t>Flavor </a:t>
            </a:r>
            <a:endParaRPr/>
          </a:p>
          <a:p>
            <a:pPr indent="-228600" lvl="0" marL="228600" rtl="0" algn="l">
              <a:lnSpc>
                <a:spcPct val="90000"/>
              </a:lnSpc>
              <a:spcBef>
                <a:spcPts val="1000"/>
              </a:spcBef>
              <a:spcAft>
                <a:spcPts val="0"/>
              </a:spcAft>
              <a:buClr>
                <a:schemeClr val="dk1"/>
              </a:buClr>
              <a:buSzPct val="100000"/>
              <a:buChar char="•"/>
            </a:pPr>
            <a:r>
              <a:rPr lang="en-US"/>
              <a:t>Species </a:t>
            </a:r>
            <a:endParaRPr/>
          </a:p>
          <a:p>
            <a:pPr indent="-228600" lvl="0" marL="228600" rtl="0" algn="l">
              <a:lnSpc>
                <a:spcPct val="90000"/>
              </a:lnSpc>
              <a:spcBef>
                <a:spcPts val="1000"/>
              </a:spcBef>
              <a:spcAft>
                <a:spcPts val="0"/>
              </a:spcAft>
              <a:buClr>
                <a:schemeClr val="dk1"/>
              </a:buClr>
              <a:buSzPct val="100000"/>
              <a:buChar char="•"/>
            </a:pPr>
            <a:r>
              <a:rPr lang="en-US"/>
              <a:t>Make of Car </a:t>
            </a:r>
            <a:endParaRPr/>
          </a:p>
          <a:p>
            <a:pPr indent="-228600" lvl="0" marL="228600" rtl="0" algn="l">
              <a:lnSpc>
                <a:spcPct val="90000"/>
              </a:lnSpc>
              <a:spcBef>
                <a:spcPts val="1000"/>
              </a:spcBef>
              <a:spcAft>
                <a:spcPts val="0"/>
              </a:spcAft>
              <a:buClr>
                <a:schemeClr val="dk1"/>
              </a:buClr>
              <a:buSzPct val="100000"/>
              <a:buChar char="•"/>
            </a:pPr>
            <a:r>
              <a:rPr lang="en-US"/>
              <a:t>Vote count</a:t>
            </a:r>
            <a:endParaRPr/>
          </a:p>
          <a:p>
            <a:pPr indent="-228600" lvl="0" marL="228600" rtl="0" algn="l">
              <a:lnSpc>
                <a:spcPct val="90000"/>
              </a:lnSpc>
              <a:spcBef>
                <a:spcPts val="1000"/>
              </a:spcBef>
              <a:spcAft>
                <a:spcPts val="0"/>
              </a:spcAft>
              <a:buClr>
                <a:schemeClr val="dk1"/>
              </a:buClr>
              <a:buSzPct val="100000"/>
              <a:buChar char="•"/>
            </a:pPr>
            <a:r>
              <a:rPr lang="en-US"/>
              <a:t>Price </a:t>
            </a:r>
            <a:endParaRPr/>
          </a:p>
          <a:p>
            <a:pPr indent="-228600" lvl="0" marL="228600" rtl="0" algn="l">
              <a:lnSpc>
                <a:spcPct val="90000"/>
              </a:lnSpc>
              <a:spcBef>
                <a:spcPts val="1000"/>
              </a:spcBef>
              <a:spcAft>
                <a:spcPts val="0"/>
              </a:spcAft>
              <a:buClr>
                <a:schemeClr val="dk1"/>
              </a:buClr>
              <a:buSzPct val="100000"/>
              <a:buChar char="•"/>
            </a:pPr>
            <a:r>
              <a:rPr lang="en-US"/>
              <a:t>Population count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unkyShapesDarkVTI">
  <a:themeElements>
    <a:clrScheme name="AnalogousFromLightSeedLeftStep">
      <a:dk1>
        <a:srgbClr val="000000"/>
      </a:dk1>
      <a:lt1>
        <a:srgbClr val="FFFFFF"/>
      </a:lt1>
      <a:dk2>
        <a:srgbClr val="243041"/>
      </a:dk2>
      <a:lt2>
        <a:srgbClr val="E8E8E2"/>
      </a:lt2>
      <a:accent1>
        <a:srgbClr val="9796C6"/>
      </a:accent1>
      <a:accent2>
        <a:srgbClr val="7F96BA"/>
      </a:accent2>
      <a:accent3>
        <a:srgbClr val="7DACB7"/>
      </a:accent3>
      <a:accent4>
        <a:srgbClr val="78AFA3"/>
      </a:accent4>
      <a:accent5>
        <a:srgbClr val="83AE92"/>
      </a:accent5>
      <a:accent6>
        <a:srgbClr val="7DB27A"/>
      </a:accent6>
      <a:hlink>
        <a:srgbClr val="84865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2021-11-10T03:21:38Z</dcterms:created>
  <dc:creator>Media F Anwar</dc:creator>
</cp:coreProperties>
</file>